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86"/>
  </p:notesMasterIdLst>
  <p:sldIdLst>
    <p:sldId id="559" r:id="rId9"/>
    <p:sldId id="1822" r:id="rId10"/>
    <p:sldId id="1827" r:id="rId11"/>
    <p:sldId id="1883" r:id="rId12"/>
    <p:sldId id="1828" r:id="rId13"/>
    <p:sldId id="2052" r:id="rId14"/>
    <p:sldId id="2053" r:id="rId15"/>
    <p:sldId id="2056" r:id="rId16"/>
    <p:sldId id="1884" r:id="rId17"/>
    <p:sldId id="1952" r:id="rId18"/>
    <p:sldId id="1830" r:id="rId19"/>
    <p:sldId id="260" r:id="rId20"/>
    <p:sldId id="261" r:id="rId21"/>
    <p:sldId id="291" r:id="rId22"/>
    <p:sldId id="262" r:id="rId23"/>
    <p:sldId id="1831" r:id="rId24"/>
    <p:sldId id="1832" r:id="rId25"/>
    <p:sldId id="1833" r:id="rId26"/>
    <p:sldId id="1834" r:id="rId27"/>
    <p:sldId id="1947" r:id="rId28"/>
    <p:sldId id="1945" r:id="rId29"/>
    <p:sldId id="1836" r:id="rId30"/>
    <p:sldId id="2057" r:id="rId31"/>
    <p:sldId id="1906" r:id="rId32"/>
    <p:sldId id="1907" r:id="rId33"/>
    <p:sldId id="1908" r:id="rId34"/>
    <p:sldId id="1910" r:id="rId35"/>
    <p:sldId id="1911" r:id="rId36"/>
    <p:sldId id="1912" r:id="rId37"/>
    <p:sldId id="1913" r:id="rId38"/>
    <p:sldId id="1914" r:id="rId39"/>
    <p:sldId id="1915" r:id="rId40"/>
    <p:sldId id="1916" r:id="rId41"/>
    <p:sldId id="1917" r:id="rId42"/>
    <p:sldId id="1918" r:id="rId43"/>
    <p:sldId id="1919" r:id="rId44"/>
    <p:sldId id="1920" r:id="rId45"/>
    <p:sldId id="1921" r:id="rId46"/>
    <p:sldId id="1922" r:id="rId47"/>
    <p:sldId id="2058" r:id="rId48"/>
    <p:sldId id="1924" r:id="rId49"/>
    <p:sldId id="1925" r:id="rId50"/>
    <p:sldId id="1926" r:id="rId51"/>
    <p:sldId id="1927" r:id="rId52"/>
    <p:sldId id="277" r:id="rId53"/>
    <p:sldId id="1953" r:id="rId54"/>
    <p:sldId id="278" r:id="rId55"/>
    <p:sldId id="279" r:id="rId56"/>
    <p:sldId id="280" r:id="rId57"/>
    <p:sldId id="1929" r:id="rId58"/>
    <p:sldId id="1954" r:id="rId59"/>
    <p:sldId id="1955" r:id="rId60"/>
    <p:sldId id="1930" r:id="rId61"/>
    <p:sldId id="1931" r:id="rId62"/>
    <p:sldId id="1932" r:id="rId63"/>
    <p:sldId id="1933" r:id="rId64"/>
    <p:sldId id="1934" r:id="rId65"/>
    <p:sldId id="1935" r:id="rId66"/>
    <p:sldId id="1936" r:id="rId67"/>
    <p:sldId id="1937" r:id="rId68"/>
    <p:sldId id="1938" r:id="rId69"/>
    <p:sldId id="1939" r:id="rId70"/>
    <p:sldId id="1940" r:id="rId71"/>
    <p:sldId id="1941" r:id="rId72"/>
    <p:sldId id="1942" r:id="rId73"/>
    <p:sldId id="1943" r:id="rId74"/>
    <p:sldId id="1944" r:id="rId75"/>
    <p:sldId id="288" r:id="rId76"/>
    <p:sldId id="289" r:id="rId77"/>
    <p:sldId id="1983" r:id="rId78"/>
    <p:sldId id="1987" r:id="rId79"/>
    <p:sldId id="1984" r:id="rId80"/>
    <p:sldId id="1988" r:id="rId81"/>
    <p:sldId id="1985" r:id="rId82"/>
    <p:sldId id="1989" r:id="rId83"/>
    <p:sldId id="1986" r:id="rId84"/>
    <p:sldId id="1990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0ADD"/>
    <a:srgbClr val="39FF45"/>
    <a:srgbClr val="20A21F"/>
    <a:srgbClr val="FED51E"/>
    <a:srgbClr val="00FF00"/>
    <a:srgbClr val="E46C0A"/>
    <a:srgbClr val="FF00FF"/>
    <a:srgbClr val="2BEDFF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5"/>
    <p:restoredTop sz="84378" autoAdjust="0"/>
  </p:normalViewPr>
  <p:slideViewPr>
    <p:cSldViewPr snapToGrid="0" snapToObjects="1">
      <p:cViewPr varScale="1">
        <p:scale>
          <a:sx n="134" d="100"/>
          <a:sy n="134" d="100"/>
        </p:scale>
        <p:origin x="9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presProps" Target="presProp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52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54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67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Inteligență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Artificială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5829" y="3886199"/>
            <a:ext cx="7115371" cy="2971801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/>
                <a:cs typeface="Times New Roman"/>
              </a:rPr>
              <a:t>Bogdan Alexe</a:t>
            </a:r>
          </a:p>
          <a:p>
            <a:r>
              <a:rPr lang="en-US" sz="3600" dirty="0">
                <a:latin typeface="Times New Roman"/>
                <a:cs typeface="Times New Roman"/>
                <a:hlinkClick r:id="rId3"/>
              </a:rPr>
              <a:t>bogdan.alexe@fmi.unibuc.ro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3600" dirty="0">
              <a:latin typeface="Times New Roman"/>
              <a:cs typeface="Times New Roman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Secția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Informatică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anul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 II, 2022-2023</a:t>
            </a:r>
          </a:p>
          <a:p>
            <a:endParaRPr lang="en-US" sz="3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3600" b="1" dirty="0">
                <a:solidFill>
                  <a:srgbClr val="290ADD"/>
                </a:solidFill>
                <a:latin typeface="Times New Roman"/>
                <a:cs typeface="Times New Roman"/>
              </a:rPr>
              <a:t>https://</a:t>
            </a:r>
            <a:r>
              <a:rPr lang="en-US" sz="3600" b="1" dirty="0" err="1">
                <a:solidFill>
                  <a:srgbClr val="290ADD"/>
                </a:solidFill>
                <a:latin typeface="Times New Roman"/>
                <a:cs typeface="Times New Roman"/>
              </a:rPr>
              <a:t>tinyurl.com</a:t>
            </a:r>
            <a:r>
              <a:rPr lang="en-US" sz="3600" b="1" dirty="0">
                <a:solidFill>
                  <a:srgbClr val="290ADD"/>
                </a:solidFill>
                <a:latin typeface="Times New Roman"/>
                <a:cs typeface="Times New Roman"/>
              </a:rPr>
              <a:t>/Curs-IA-4mai2023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8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7781"/>
            <a:ext cx="8534400" cy="4729164"/>
          </a:xfrm>
        </p:spPr>
        <p:txBody>
          <a:bodyPr>
            <a:normAutofit/>
          </a:bodyPr>
          <a:lstStyle/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dimensiuni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deterministic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stochastic?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unul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doi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mulți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jucători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lvl="1" eaLnBrk="1" hangingPunct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joc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sumă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zero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parțial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r>
              <a:rPr lang="en-US" sz="2400" dirty="0">
                <a:latin typeface="Times New Roman"/>
                <a:cs typeface="Times New Roman"/>
              </a:rPr>
              <a:t>? (se </a:t>
            </a:r>
            <a:r>
              <a:rPr lang="en-US" sz="2400" dirty="0" err="1">
                <a:latin typeface="Times New Roman"/>
                <a:cs typeface="Times New Roman"/>
              </a:rPr>
              <a:t>cunoaște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întreaga</a:t>
            </a:r>
            <a:r>
              <a:rPr lang="en-US" sz="2400" dirty="0">
                <a:latin typeface="Times New Roman"/>
                <a:cs typeface="Times New Roman"/>
              </a:rPr>
              <a:t> stare)</a:t>
            </a: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vrem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găsim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algoritmi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a </a:t>
            </a:r>
            <a:r>
              <a:rPr lang="en-US" sz="2800" dirty="0" err="1">
                <a:latin typeface="Times New Roman"/>
                <a:cs typeface="Times New Roman"/>
              </a:rPr>
              <a:t>calcula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strategie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recomandă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mutare</a:t>
            </a:r>
            <a:r>
              <a:rPr lang="en-US" sz="2800" dirty="0">
                <a:latin typeface="Times New Roman"/>
                <a:cs typeface="Times New Roman"/>
              </a:rPr>
              <a:t> din </a:t>
            </a:r>
            <a:r>
              <a:rPr lang="en-US" sz="2800" dirty="0" err="1">
                <a:latin typeface="Times New Roman"/>
                <a:cs typeface="Times New Roman"/>
              </a:rPr>
              <a:t>fiecare</a:t>
            </a:r>
            <a:r>
              <a:rPr lang="en-US" sz="2800" dirty="0">
                <a:latin typeface="Times New Roman"/>
                <a:cs typeface="Times New Roman"/>
              </a:rPr>
              <a:t> stare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Tipuri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jocuri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85163"/>
              </p:ext>
            </p:extLst>
          </p:nvPr>
        </p:nvGraphicFramePr>
        <p:xfrm>
          <a:off x="4781974" y="1767841"/>
          <a:ext cx="428139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2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sah</a:t>
                      </a:r>
                      <a:r>
                        <a:rPr lang="en-US" dirty="0"/>
                        <a:t>, dame,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table, monopoly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avioane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poker, </a:t>
                      </a:r>
                      <a:r>
                        <a:rPr lang="en-US" dirty="0" err="1"/>
                        <a:t>catan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9704" y="1774369"/>
            <a:ext cx="292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observabil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9705" y="2099877"/>
            <a:ext cx="22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Parțial</a:t>
            </a:r>
            <a:r>
              <a:rPr lang="en-US" dirty="0"/>
              <a:t> </a:t>
            </a:r>
            <a:r>
              <a:rPr lang="en-US" dirty="0" err="1"/>
              <a:t>observabil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2449" y="1376845"/>
            <a:ext cx="180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4573" y="1354095"/>
            <a:ext cx="180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242" y="2603589"/>
            <a:ext cx="2038568" cy="17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05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148" y="1357401"/>
            <a:ext cx="4937522" cy="26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136" y="1388558"/>
            <a:ext cx="308109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92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Jocuri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sumă</a:t>
            </a:r>
            <a:r>
              <a:rPr lang="en-US" dirty="0">
                <a:latin typeface="Times New Roman"/>
                <a:cs typeface="Times New Roman"/>
              </a:rPr>
              <a:t> zero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42900" y="4190999"/>
            <a:ext cx="4286250" cy="208173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Jocuri</a:t>
            </a:r>
            <a:r>
              <a:rPr lang="en-US" sz="2400" dirty="0">
                <a:latin typeface="Times New Roman"/>
                <a:cs typeface="Times New Roman"/>
              </a:rPr>
              <a:t> cu </a:t>
            </a:r>
            <a:r>
              <a:rPr lang="en-US" sz="2400" dirty="0" err="1">
                <a:latin typeface="Times New Roman"/>
                <a:cs typeface="Times New Roman"/>
              </a:rPr>
              <a:t>sumă</a:t>
            </a:r>
            <a:r>
              <a:rPr lang="en-US" sz="2400" dirty="0">
                <a:latin typeface="Times New Roman"/>
                <a:cs typeface="Times New Roman"/>
              </a:rPr>
              <a:t> zero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agenții</a:t>
            </a:r>
            <a:r>
              <a:rPr lang="en-US" sz="2000" dirty="0">
                <a:latin typeface="Times New Roman"/>
                <a:cs typeface="Times New Roman"/>
              </a:rPr>
              <a:t> au </a:t>
            </a:r>
            <a:r>
              <a:rPr lang="en-US" sz="2000" dirty="0" err="1">
                <a:latin typeface="Times New Roman"/>
                <a:cs typeface="Times New Roman"/>
              </a:rPr>
              <a:t>utilități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evaluari</a:t>
            </a:r>
            <a:r>
              <a:rPr lang="en-US" sz="2000" dirty="0">
                <a:latin typeface="Times New Roman"/>
                <a:cs typeface="Times New Roman"/>
              </a:rPr>
              <a:t> ale </a:t>
            </a:r>
            <a:r>
              <a:rPr lang="en-US" sz="2000" dirty="0" err="1">
                <a:latin typeface="Times New Roman"/>
                <a:cs typeface="Times New Roman"/>
              </a:rPr>
              <a:t>rezultatelor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dirty="0" err="1">
                <a:latin typeface="Times New Roman"/>
                <a:cs typeface="Times New Roman"/>
              </a:rPr>
              <a:t>opuse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>
                <a:latin typeface="Times New Roman"/>
                <a:cs typeface="Times New Roman"/>
              </a:rPr>
              <a:t>un agent </a:t>
            </a:r>
            <a:r>
              <a:rPr lang="en-US" sz="2000" dirty="0" err="1">
                <a:latin typeface="Times New Roman"/>
                <a:cs typeface="Times New Roman"/>
              </a:rPr>
              <a:t>dorește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maximizarea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utilității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agentul</a:t>
            </a:r>
            <a:r>
              <a:rPr lang="en-US" sz="2000" dirty="0">
                <a:latin typeface="Times New Roman"/>
                <a:cs typeface="Times New Roman"/>
              </a:rPr>
              <a:t> MAX), </a:t>
            </a:r>
            <a:r>
              <a:rPr lang="en-US" sz="2000" dirty="0" err="1">
                <a:latin typeface="Times New Roman"/>
                <a:cs typeface="Times New Roman"/>
              </a:rPr>
              <a:t>celălalt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minimizarea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agentul</a:t>
            </a:r>
            <a:r>
              <a:rPr lang="en-US" sz="2000" dirty="0">
                <a:latin typeface="Times New Roman"/>
                <a:cs typeface="Times New Roman"/>
              </a:rPr>
              <a:t> MIN)</a:t>
            </a: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mediu</a:t>
            </a:r>
            <a:r>
              <a:rPr lang="en-US" sz="2000" dirty="0">
                <a:latin typeface="Times New Roman"/>
                <a:cs typeface="Times New Roman"/>
              </a:rPr>
              <a:t> adversarial </a:t>
            </a:r>
            <a:r>
              <a:rPr lang="en-US" sz="2000" dirty="0" err="1">
                <a:latin typeface="Times New Roman"/>
                <a:cs typeface="Times New Roman"/>
              </a:rPr>
              <a:t>pur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competitiv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9150" y="4191000"/>
            <a:ext cx="4514850" cy="170656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Jocuri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generale</a:t>
            </a:r>
            <a:endParaRPr lang="en-US" sz="24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agenții</a:t>
            </a:r>
            <a:r>
              <a:rPr lang="en-US" sz="2000" dirty="0">
                <a:latin typeface="Times New Roman"/>
                <a:cs typeface="Times New Roman"/>
              </a:rPr>
              <a:t> au </a:t>
            </a:r>
            <a:r>
              <a:rPr lang="en-US" sz="2000" dirty="0" err="1">
                <a:latin typeface="Times New Roman"/>
                <a:cs typeface="Times New Roman"/>
              </a:rPr>
              <a:t>utilități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independente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000" dirty="0" err="1">
                <a:latin typeface="Times New Roman"/>
                <a:cs typeface="Times New Roman"/>
              </a:rPr>
              <a:t>cooperare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indiferență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competiție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159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sz="43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43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definire</a:t>
            </a:r>
            <a:r>
              <a:rPr lang="en-US" sz="43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3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formală</a:t>
            </a:r>
            <a:r>
              <a:rPr lang="en-US" sz="43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43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jocurilor</a:t>
            </a:r>
            <a:endParaRPr lang="en-US" sz="4300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lnSpc>
                <a:spcPct val="130000"/>
              </a:lnSpc>
            </a:pP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Tipul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 care ne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vom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continuare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acela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al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jocurilor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două</a:t>
            </a:r>
            <a:r>
              <a:rPr lang="en-US" sz="28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persoane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 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informaţie</a:t>
            </a:r>
            <a:r>
              <a:rPr lang="en-US" sz="28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perfectă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completă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astfel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există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efectuează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mutări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mod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alternativ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ambii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dispun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informaţia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completă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asupra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situaţiei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curente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încheie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atunci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atinsă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 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poziţie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calificată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fiind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28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terminală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” de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către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regulile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exemplu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“mat”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şah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asemenea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poate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reprezentat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printr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-un </a:t>
            </a:r>
            <a:r>
              <a:rPr lang="en-US" sz="28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arbore de </a:t>
            </a:r>
            <a:r>
              <a:rPr lang="en-US" sz="28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nodurile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corespund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situaţiilor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stărilor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iar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arcele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corespund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mutărilor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Situaţia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iniţială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reprezentată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nodul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rădăcină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iar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frunzele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arborelui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corespund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poziţiilor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terminale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/>
          </a:bodyPr>
          <a:lstStyle/>
          <a:p>
            <a:pPr indent="441325" algn="just">
              <a:lnSpc>
                <a:spcPct val="110000"/>
              </a:lnSpc>
            </a:pP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definit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mod formal,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fiind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anumit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tip de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problemă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căutare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având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următoarele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componente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starea</a:t>
            </a: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iniţială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care include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poziţia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tabla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şi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indicaţie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referitoare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 cine face prima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mulţime</a:t>
            </a: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operatori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care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definesc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mişcările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permise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(“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legale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”)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terminal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care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determină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momentul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sfârşit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funcţie</a:t>
            </a: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utilitate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numită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şi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funcţie</a:t>
            </a: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plată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care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acordă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numerică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rezultatului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cazul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şah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exemplu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rezultatul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câştig</a:t>
            </a:r>
            <a:r>
              <a:rPr lang="en-US" sz="2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pierdere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remiză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situaţii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pot fi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reprezentate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valorile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1, -1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0.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4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/>
          </a:bodyPr>
          <a:lstStyle/>
          <a:p>
            <a:pPr marL="457200" lvl="0" indent="-4572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Vom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consideraţie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cazul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general al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vom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şi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respectiv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MAX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face prima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mutare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după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jucătorii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efectua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mutări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rând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până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când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sfârşit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finalul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jocului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acordate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puncte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jucătorului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câştigător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vor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acordate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anumite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penalizări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celui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a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pierdut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 fontScale="92500"/>
          </a:bodyPr>
          <a:lstStyle/>
          <a:p>
            <a:pPr marL="457200" lvl="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Dacă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un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joc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reprezenta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problemă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standard de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căutare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atunci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acţiunea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jucătorului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consta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din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căutarea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unei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secvenţe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mutări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conduc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 o stare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terminală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reprezentând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 stare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câştigătoare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(conform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funcţiei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utilitate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şi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din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efectuarea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primei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mutări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aparţinând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acestei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secvenţe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Acţiunea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interacţionează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însă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jucătorului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MIN.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urmare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MAX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trebuie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găsească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i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strategie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conduce la o stare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terminală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câştigătoare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indiferent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acţiunea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MIN.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Această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strategie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include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mutarea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corectă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lui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corespunzătoare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fiecărei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mutări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posibile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lui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MIN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urmează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vom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arăta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cum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găsită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strategia</a:t>
            </a:r>
            <a:r>
              <a:rPr lang="en-US" sz="2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raţională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deşi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realitate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nu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vom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dispune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timpul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necesar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pentru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o </a:t>
            </a:r>
            <a:r>
              <a:rPr lang="en-US" sz="2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calcula</a:t>
            </a: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1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4968" y="1320019"/>
            <a:ext cx="4113126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922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Găsirea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strategii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optime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17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1261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Arbore de </a:t>
            </a:r>
            <a:r>
              <a:rPr lang="en-US" dirty="0" err="1">
                <a:latin typeface="Times New Roman"/>
                <a:cs typeface="Times New Roman"/>
              </a:rPr>
              <a:t>căutare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</a:t>
            </a:r>
            <a:r>
              <a:rPr lang="en-US" dirty="0">
                <a:latin typeface="Times New Roman"/>
                <a:cs typeface="Times New Roman"/>
              </a:rPr>
              <a:t>-un </a:t>
            </a:r>
            <a:r>
              <a:rPr lang="en-US" dirty="0" err="1">
                <a:latin typeface="Times New Roman"/>
                <a:cs typeface="Times New Roman"/>
              </a:rPr>
              <a:t>mediu</a:t>
            </a:r>
            <a:r>
              <a:rPr lang="en-US" dirty="0">
                <a:latin typeface="Times New Roman"/>
                <a:cs typeface="Times New Roman"/>
              </a:rPr>
              <a:t> cu un </a:t>
            </a:r>
            <a:r>
              <a:rPr lang="en-US" dirty="0" err="1">
                <a:latin typeface="Times New Roman"/>
                <a:cs typeface="Times New Roman"/>
              </a:rPr>
              <a:t>singur</a:t>
            </a:r>
            <a:r>
              <a:rPr lang="en-US" dirty="0">
                <a:latin typeface="Times New Roman"/>
                <a:cs typeface="Times New Roman"/>
              </a:rPr>
              <a:t> 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3943350" y="21484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400550" y="22135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4914900" y="2300845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2743200" y="2605645"/>
            <a:ext cx="177165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14850" y="2605645"/>
            <a:ext cx="17145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5429250" y="3520045"/>
            <a:ext cx="8001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229350" y="3520045"/>
            <a:ext cx="9144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1943101" y="3520045"/>
            <a:ext cx="8001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43201" y="3520045"/>
            <a:ext cx="9144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171700" y="30628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400300" y="31279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3143250" y="3215245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57850" y="30628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343650" y="31279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6629400" y="3215245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57750" y="39772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314950" y="40423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5829300" y="4129645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2250" y="39772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486650" y="40423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371600" y="39772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371600" y="40423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2343150" y="4129645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086100" y="3977245"/>
            <a:ext cx="1143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3543300" y="4042334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4057650" y="4129645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71600" y="4586845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3086100" y="4586845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4857750" y="4586845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029450" y="4434445"/>
            <a:ext cx="40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43050" y="641564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57400" y="641564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14700" y="641564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71900" y="641564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29200" y="641564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600700" y="641564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86050" y="641564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00550" y="641564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0132" y="4491450"/>
            <a:ext cx="253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Stare </a:t>
            </a:r>
            <a:r>
              <a:rPr lang="en-US" dirty="0" err="1"/>
              <a:t>terminală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343650" y="6480537"/>
            <a:ext cx="253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Stări</a:t>
            </a:r>
            <a:r>
              <a:rPr lang="en-US" dirty="0"/>
              <a:t> </a:t>
            </a:r>
            <a:r>
              <a:rPr lang="en-US" dirty="0" err="1"/>
              <a:t>terminale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19" y="1153937"/>
            <a:ext cx="4790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mutare</a:t>
            </a:r>
            <a:r>
              <a:rPr lang="en-US" sz="2400" dirty="0">
                <a:latin typeface="Times New Roman"/>
                <a:cs typeface="Times New Roman"/>
              </a:rPr>
              <a:t>: -1 </a:t>
            </a:r>
            <a:r>
              <a:rPr lang="en-US" sz="2400" dirty="0" err="1">
                <a:latin typeface="Times New Roman"/>
                <a:cs typeface="Times New Roman"/>
              </a:rPr>
              <a:t>punct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cs typeface="Times New Roman"/>
              </a:rPr>
              <a:t>Mânânc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punctul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alb</a:t>
            </a:r>
            <a:r>
              <a:rPr lang="en-US" sz="2400" dirty="0">
                <a:latin typeface="Times New Roman"/>
                <a:cs typeface="Times New Roman"/>
              </a:rPr>
              <a:t>: + 10 </a:t>
            </a:r>
            <a:r>
              <a:rPr lang="en-US" sz="2400" dirty="0" err="1">
                <a:latin typeface="Times New Roman"/>
                <a:cs typeface="Times New Roman"/>
              </a:rPr>
              <a:t>puncte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4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93241" y="3276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stări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00799" y="1447801"/>
            <a:ext cx="299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itchFamily="34" charset="0"/>
              </a:rPr>
              <a:t>Stări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neterminale</a:t>
            </a:r>
            <a:r>
              <a:rPr lang="en-US" sz="2400" dirty="0">
                <a:latin typeface="Calibri" pitchFamily="34" charset="0"/>
              </a:rPr>
              <a:t>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343150" y="2362201"/>
            <a:ext cx="474345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3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300009" y="5422938"/>
            <a:ext cx="29926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itchFamily="34" charset="0"/>
              </a:rPr>
              <a:t>Stări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terminale</a:t>
            </a:r>
            <a:r>
              <a:rPr lang="en-US" sz="2400" dirty="0">
                <a:latin typeface="Calibri" pitchFamily="34" charset="0"/>
              </a:rPr>
              <a:t>:</a:t>
            </a:r>
          </a:p>
          <a:p>
            <a:r>
              <a:rPr lang="en-US" sz="2400" dirty="0">
                <a:latin typeface="Calibri" pitchFamily="34" charset="0"/>
              </a:rPr>
              <a:t>V(s) = </a:t>
            </a:r>
            <a:r>
              <a:rPr lang="en-US" sz="2400" dirty="0" err="1">
                <a:latin typeface="Calibri" pitchFamily="34" charset="0"/>
              </a:rPr>
              <a:t>cunoscută</a:t>
            </a:r>
            <a:r>
              <a:rPr lang="en-US" sz="2400" dirty="0">
                <a:latin typeface="Calibri" pitchFamily="34" charset="0"/>
              </a:rPr>
              <a:t>, </a:t>
            </a:r>
            <a:r>
              <a:rPr lang="en-US" sz="2400" dirty="0" err="1">
                <a:latin typeface="Calibri" pitchFamily="34" charset="0"/>
              </a:rPr>
              <a:t>dată</a:t>
            </a:r>
            <a:r>
              <a:rPr lang="en-US" sz="2400" dirty="0">
                <a:latin typeface="Calibri" pitchFamily="34" charset="0"/>
              </a:rPr>
              <a:t> de </a:t>
            </a:r>
            <a:r>
              <a:rPr lang="en-US" sz="2400" dirty="0" err="1">
                <a:latin typeface="Calibri" pitchFamily="34" charset="0"/>
              </a:rPr>
              <a:t>regulile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jocului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458139" y="1981204"/>
            <a:ext cx="2460241" cy="551932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6645352" y="2647461"/>
            <a:ext cx="8001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6590532" y="4829653"/>
            <a:ext cx="10668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262267" y="1389184"/>
            <a:ext cx="26791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>
                <a:latin typeface="Times New Roman"/>
                <a:cs typeface="Times New Roman"/>
              </a:rPr>
              <a:t>Valoarea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unei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stări</a:t>
            </a:r>
            <a:r>
              <a:rPr lang="en-US" sz="2200" dirty="0"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bună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</a:t>
            </a:r>
            <a:r>
              <a:rPr lang="en-US" sz="2200" dirty="0">
                <a:latin typeface="Times New Roman"/>
                <a:cs typeface="Times New Roman"/>
              </a:rPr>
              <a:t> (</a:t>
            </a:r>
            <a:r>
              <a:rPr lang="en-US" sz="2200" dirty="0" err="1">
                <a:latin typeface="Times New Roman"/>
                <a:cs typeface="Times New Roman"/>
              </a:rPr>
              <a:t>rezultat</a:t>
            </a:r>
            <a:r>
              <a:rPr lang="en-US" sz="2200" dirty="0">
                <a:latin typeface="Times New Roman"/>
                <a:cs typeface="Times New Roman"/>
              </a:rPr>
              <a:t>) care </a:t>
            </a:r>
            <a:r>
              <a:rPr lang="en-US" sz="2200" dirty="0" err="1">
                <a:latin typeface="Times New Roman"/>
                <a:cs typeface="Times New Roman"/>
              </a:rPr>
              <a:t>poate</a:t>
            </a:r>
            <a:r>
              <a:rPr lang="en-US" sz="2200" dirty="0">
                <a:latin typeface="Times New Roman"/>
                <a:cs typeface="Times New Roman"/>
              </a:rPr>
              <a:t> fi </a:t>
            </a:r>
            <a:r>
              <a:rPr lang="en-US" sz="2200" dirty="0" err="1">
                <a:latin typeface="Times New Roman"/>
                <a:cs typeface="Times New Roman"/>
              </a:rPr>
              <a:t>atinsă</a:t>
            </a:r>
            <a:r>
              <a:rPr lang="en-US" sz="2200" dirty="0">
                <a:latin typeface="Times New Roman"/>
                <a:cs typeface="Times New Roman"/>
              </a:rPr>
              <a:t> din </a:t>
            </a:r>
            <a:r>
              <a:rPr lang="en-US" sz="2200" dirty="0" err="1">
                <a:latin typeface="Times New Roman"/>
                <a:cs typeface="Times New Roman"/>
              </a:rPr>
              <a:t>acea</a:t>
            </a:r>
            <a:r>
              <a:rPr lang="en-US" sz="2200" dirty="0">
                <a:latin typeface="Times New Roman"/>
                <a:cs typeface="Times New Roman"/>
              </a:rPr>
              <a:t> stare 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228599" y="1295400"/>
            <a:ext cx="2712823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1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" y="-97692"/>
            <a:ext cx="9144000" cy="1774092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Arbore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medii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doi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agenți</a:t>
            </a:r>
            <a:r>
              <a:rPr lang="en-US" dirty="0">
                <a:latin typeface="Times New Roman"/>
                <a:cs typeface="Times New Roman"/>
              </a:rPr>
              <a:t>, deterministic, </a:t>
            </a:r>
            <a:r>
              <a:rPr lang="en-US" dirty="0" err="1">
                <a:latin typeface="Times New Roman"/>
                <a:cs typeface="Times New Roman"/>
              </a:rPr>
              <a:t>mutări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rând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9050" y="16695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057650" y="174571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4595445" y="18219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2743200" y="2126716"/>
            <a:ext cx="177165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14850" y="2126716"/>
            <a:ext cx="17145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5429250" y="3041116"/>
            <a:ext cx="8001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29350" y="3041116"/>
            <a:ext cx="9144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1943101" y="3041116"/>
            <a:ext cx="8001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43201" y="3041116"/>
            <a:ext cx="9144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371600" y="4107916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3086100" y="4107916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857750" y="4107916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80745" y="5936717"/>
            <a:ext cx="662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7400" y="5936717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43250" y="5936717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71900" y="5936717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14900" y="5936717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43550" y="5936717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86050" y="5936717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00550" y="5936717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3451" y="17222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057400" y="25839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080845" y="264448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2823795" y="27363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1" y="26366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5543550" y="25839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000750" y="266011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6309945" y="27363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26366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257300" y="34983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280745" y="355888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023695" y="36507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01" y="35510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2971800" y="34983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995245" y="355888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3738195" y="36507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9030" y="35510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4743450" y="34983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200650" y="357451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5509845" y="36507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1" y="35510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6457950" y="3498316"/>
            <a:ext cx="13716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15150" y="3574517"/>
            <a:ext cx="228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7224345" y="3650716"/>
            <a:ext cx="5715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180" y="3551072"/>
            <a:ext cx="217220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6572250" y="4107916"/>
            <a:ext cx="1143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457950" y="593671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58050" y="5936717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4111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Cuprinsul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cursului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azi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937625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/>
                <a:cs typeface="Times New Roman"/>
              </a:rPr>
              <a:t>J</a:t>
            </a:r>
            <a:r>
              <a:rPr lang="en-US" sz="3200" dirty="0" err="1">
                <a:latin typeface="Times New Roman"/>
                <a:cs typeface="Times New Roman"/>
              </a:rPr>
              <a:t>ocuri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adversariale</a:t>
            </a:r>
            <a:endParaRPr lang="en-US" sz="3200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/>
                <a:cs typeface="Times New Roman"/>
              </a:rPr>
              <a:t>A</a:t>
            </a:r>
            <a:r>
              <a:rPr lang="en-US" sz="3200" dirty="0" err="1">
                <a:latin typeface="Times New Roman"/>
                <a:cs typeface="Times New Roman"/>
              </a:rPr>
              <a:t>lgoritmul</a:t>
            </a:r>
            <a:r>
              <a:rPr lang="en-US" sz="3200" dirty="0">
                <a:latin typeface="Times New Roman"/>
                <a:cs typeface="Times New Roman"/>
              </a:rPr>
              <a:t> MINIMAX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imes New Roman"/>
                <a:cs typeface="Times New Roman"/>
              </a:rPr>
              <a:t>Algoritmul</a:t>
            </a:r>
            <a:r>
              <a:rPr lang="en-US" sz="3200" dirty="0">
                <a:latin typeface="Times New Roman"/>
                <a:cs typeface="Times New Roman"/>
              </a:rPr>
              <a:t> α-β </a:t>
            </a:r>
            <a:r>
              <a:rPr lang="en-US" sz="3200" dirty="0" err="1">
                <a:latin typeface="Times New Roman"/>
                <a:cs typeface="Times New Roman"/>
              </a:rPr>
              <a:t>retezare</a:t>
            </a:r>
            <a:r>
              <a:rPr lang="en-US" sz="3200" dirty="0">
                <a:latin typeface="Times New Roman"/>
                <a:cs typeface="Times New Roman"/>
              </a:rPr>
              <a:t> (α-β </a:t>
            </a:r>
            <a:r>
              <a:rPr lang="en-US" sz="3200" dirty="0" err="1">
                <a:latin typeface="Times New Roman"/>
                <a:cs typeface="Times New Roman"/>
              </a:rPr>
              <a:t>prunning</a:t>
            </a:r>
            <a:r>
              <a:rPr lang="en-US" sz="3200" dirty="0">
                <a:latin typeface="Times New Roman"/>
                <a:cs typeface="Times New Roman"/>
              </a:rPr>
              <a:t>)</a:t>
            </a:r>
          </a:p>
          <a:p>
            <a:pPr marL="914400" lvl="1" indent="-514350"/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08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Valoare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unei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stări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057400" y="3124200"/>
            <a:ext cx="508635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6" y="3733800"/>
              <a:ext cx="1155844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24600" y="3733800"/>
              <a:ext cx="1408415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199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199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0169" y="1306667"/>
            <a:ext cx="457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Calibri" pitchFamily="34" charset="0"/>
              </a:rPr>
              <a:t>Stări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alibri" pitchFamily="34" charset="0"/>
              </a:rPr>
              <a:t>controlate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 de MAX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86199" y="5562601"/>
            <a:ext cx="441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  <a:latin typeface="Calibri" pitchFamily="34" charset="0"/>
              </a:rPr>
              <a:t>Stări</a:t>
            </a:r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Calibri" pitchFamily="34" charset="0"/>
              </a:rPr>
              <a:t>terminale</a:t>
            </a:r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: V(s) = </a:t>
            </a:r>
            <a:r>
              <a:rPr lang="en-US" sz="2400" dirty="0" err="1">
                <a:solidFill>
                  <a:srgbClr val="7030A0"/>
                </a:solidFill>
                <a:latin typeface="Calibri" pitchFamily="34" charset="0"/>
              </a:rPr>
              <a:t>cunoscută</a:t>
            </a:r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n-US" sz="2400" dirty="0" err="1">
                <a:solidFill>
                  <a:srgbClr val="7030A0"/>
                </a:solidFill>
                <a:latin typeface="Calibri" pitchFamily="34" charset="0"/>
              </a:rPr>
              <a:t>dată</a:t>
            </a:r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 de </a:t>
            </a:r>
            <a:r>
              <a:rPr lang="en-US" sz="2400" dirty="0" err="1">
                <a:solidFill>
                  <a:srgbClr val="7030A0"/>
                </a:solidFill>
                <a:latin typeface="Calibri" pitchFamily="34" charset="0"/>
              </a:rPr>
              <a:t>regulile</a:t>
            </a:r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Calibri" pitchFamily="34" charset="0"/>
              </a:rPr>
              <a:t>jocului</a:t>
            </a:r>
            <a:endParaRPr lang="en-US" sz="2400" dirty="0">
              <a:solidFill>
                <a:srgbClr val="7030A0"/>
              </a:solidFill>
              <a:latin typeface="Calibri" pitchFamily="34" charset="0"/>
            </a:endParaRP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00313" y="1828800"/>
            <a:ext cx="2190715" cy="457112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3034353" y="2305478"/>
            <a:ext cx="1279822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74585" y="1367135"/>
            <a:ext cx="430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Calibri" pitchFamily="34" charset="0"/>
              </a:rPr>
              <a:t>Stări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libri" pitchFamily="34" charset="0"/>
              </a:rPr>
              <a:t>controlate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 de MIN: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924588" y="1828801"/>
            <a:ext cx="2189906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6111290" y="2949051"/>
            <a:ext cx="1055105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8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29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Arbore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824"/>
            <a:ext cx="8686800" cy="50830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err="1">
                <a:latin typeface="Times New Roman"/>
                <a:cs typeface="Times New Roman"/>
              </a:rPr>
              <a:t>nodurile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corespund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situațiilor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stărilor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algn="just"/>
            <a:endParaRPr lang="en-US" sz="2800" dirty="0">
              <a:latin typeface="Times New Roman"/>
              <a:cs typeface="Times New Roman"/>
            </a:endParaRPr>
          </a:p>
          <a:p>
            <a:pPr algn="just"/>
            <a:r>
              <a:rPr lang="en-US" sz="2800" dirty="0" err="1">
                <a:latin typeface="Times New Roman"/>
                <a:cs typeface="Times New Roman"/>
              </a:rPr>
              <a:t>situația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inițială</a:t>
            </a:r>
            <a:r>
              <a:rPr lang="en-US" sz="2800" dirty="0">
                <a:latin typeface="Times New Roman"/>
                <a:cs typeface="Times New Roman"/>
              </a:rPr>
              <a:t> a </a:t>
            </a:r>
            <a:r>
              <a:rPr lang="en-US" sz="2800" dirty="0" err="1">
                <a:latin typeface="Times New Roman"/>
                <a:cs typeface="Times New Roman"/>
              </a:rPr>
              <a:t>jocului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dată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nodul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rădăcină</a:t>
            </a:r>
            <a:endParaRPr lang="en-US" sz="2800" dirty="0">
              <a:latin typeface="Times New Roman"/>
              <a:cs typeface="Times New Roman"/>
            </a:endParaRPr>
          </a:p>
          <a:p>
            <a:pPr algn="just"/>
            <a:endParaRPr lang="en-US" sz="2800" dirty="0">
              <a:latin typeface="Times New Roman"/>
              <a:cs typeface="Times New Roman"/>
            </a:endParaRPr>
          </a:p>
          <a:p>
            <a:pPr algn="just"/>
            <a:r>
              <a:rPr lang="en-US" sz="2800" dirty="0" err="1">
                <a:latin typeface="Times New Roman"/>
                <a:cs typeface="Times New Roman"/>
              </a:rPr>
              <a:t>arcele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corespund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mutărilor</a:t>
            </a:r>
            <a:endParaRPr lang="en-US" sz="2800" dirty="0">
              <a:latin typeface="Times New Roman"/>
              <a:cs typeface="Times New Roman"/>
            </a:endParaRPr>
          </a:p>
          <a:p>
            <a:pPr algn="just"/>
            <a:endParaRPr lang="en-US" sz="2800" dirty="0">
              <a:latin typeface="Times New Roman"/>
              <a:cs typeface="Times New Roman"/>
            </a:endParaRPr>
          </a:p>
          <a:p>
            <a:pPr algn="just"/>
            <a:r>
              <a:rPr lang="en-US" sz="2800" dirty="0" err="1">
                <a:latin typeface="Times New Roman"/>
                <a:cs typeface="Times New Roman"/>
              </a:rPr>
              <a:t>frunzele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corespund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situaților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terminale</a:t>
            </a:r>
            <a:r>
              <a:rPr lang="en-US" sz="2800" dirty="0">
                <a:latin typeface="Times New Roman"/>
                <a:cs typeface="Times New Roman"/>
              </a:rPr>
              <a:t> (s-a </a:t>
            </a:r>
            <a:r>
              <a:rPr lang="en-US" sz="2800" dirty="0" err="1">
                <a:latin typeface="Times New Roman"/>
                <a:cs typeface="Times New Roman"/>
              </a:rPr>
              <a:t>terminat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jocul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algn="just"/>
            <a:endParaRPr lang="en-US" sz="2800" dirty="0">
              <a:latin typeface="Times New Roman"/>
              <a:cs typeface="Times New Roman"/>
            </a:endParaRPr>
          </a:p>
          <a:p>
            <a:pPr algn="just"/>
            <a:r>
              <a:rPr lang="en-US" sz="2800" dirty="0">
                <a:latin typeface="Times New Roman"/>
                <a:cs typeface="Times New Roman"/>
              </a:rPr>
              <a:t>2 </a:t>
            </a:r>
            <a:r>
              <a:rPr lang="en-US" sz="2800" dirty="0" err="1">
                <a:latin typeface="Times New Roman"/>
                <a:cs typeface="Times New Roman"/>
              </a:rPr>
              <a:t>jucători</a:t>
            </a:r>
            <a:r>
              <a:rPr lang="en-US" sz="2800" dirty="0">
                <a:latin typeface="Times New Roman"/>
                <a:cs typeface="Times New Roman"/>
              </a:rPr>
              <a:t>: MAX (de </a:t>
            </a:r>
            <a:r>
              <a:rPr lang="en-US" sz="2800" dirty="0" err="1">
                <a:latin typeface="Times New Roman"/>
                <a:cs typeface="Times New Roman"/>
              </a:rPr>
              <a:t>obicei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este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cel</a:t>
            </a:r>
            <a:r>
              <a:rPr lang="en-US" sz="2800" dirty="0">
                <a:latin typeface="Times New Roman"/>
                <a:cs typeface="Times New Roman"/>
              </a:rPr>
              <a:t> care face prima </a:t>
            </a:r>
            <a:r>
              <a:rPr lang="en-US" sz="2800" dirty="0" err="1">
                <a:latin typeface="Times New Roman"/>
                <a:cs typeface="Times New Roman"/>
              </a:rPr>
              <a:t>mutare</a:t>
            </a:r>
            <a:r>
              <a:rPr lang="en-US" sz="2800" dirty="0">
                <a:latin typeface="Times New Roman"/>
                <a:cs typeface="Times New Roman"/>
              </a:rPr>
              <a:t>) </a:t>
            </a:r>
            <a:r>
              <a:rPr lang="en-US" sz="2800" dirty="0" err="1">
                <a:latin typeface="Times New Roman"/>
                <a:cs typeface="Times New Roman"/>
              </a:rPr>
              <a:t>și</a:t>
            </a:r>
            <a:r>
              <a:rPr lang="en-US" sz="2800" dirty="0">
                <a:latin typeface="Times New Roman"/>
                <a:cs typeface="Times New Roman"/>
              </a:rPr>
              <a:t> MIN </a:t>
            </a:r>
          </a:p>
        </p:txBody>
      </p:sp>
    </p:spTree>
    <p:extLst>
      <p:ext uri="{BB962C8B-B14F-4D97-AF65-F5344CB8AC3E}">
        <p14:creationId xmlns:p14="http://schemas.microsoft.com/office/powerpoint/2010/main" val="192327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61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Arbore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X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0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0048" y="988516"/>
            <a:ext cx="5971424" cy="576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9" y="1066800"/>
            <a:ext cx="784215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3550" y="1981885"/>
            <a:ext cx="696663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9" y="2895600"/>
            <a:ext cx="784215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3550" y="3810685"/>
            <a:ext cx="696663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2315" y="3929062"/>
            <a:ext cx="33147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83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Cuprinsul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cursului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azi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937625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J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ocuri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adversariale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err="1">
                <a:latin typeface="Times New Roman"/>
                <a:cs typeface="Times New Roman"/>
              </a:rPr>
              <a:t>A</a:t>
            </a:r>
            <a:r>
              <a:rPr lang="en-US" sz="3200" b="1" dirty="0" err="1">
                <a:latin typeface="Times New Roman"/>
                <a:cs typeface="Times New Roman"/>
              </a:rPr>
              <a:t>lgoritmul</a:t>
            </a:r>
            <a:r>
              <a:rPr lang="en-US" sz="3200" b="1" dirty="0">
                <a:latin typeface="Times New Roman"/>
                <a:cs typeface="Times New Roman"/>
              </a:rPr>
              <a:t> MINIMAX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Algoritmul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 α-β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retezare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 (α-β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prunning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)</a:t>
            </a:r>
          </a:p>
          <a:p>
            <a:pPr marL="914400" lvl="1" indent="-514350"/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202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Algoritmul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căutare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adversarială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74690"/>
            <a:ext cx="57150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200" dirty="0" err="1">
                <a:latin typeface="Times New Roman"/>
                <a:cs typeface="Times New Roman"/>
              </a:rPr>
              <a:t>Jocuri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sumă</a:t>
            </a:r>
            <a:r>
              <a:rPr lang="en-US" sz="2200" dirty="0">
                <a:latin typeface="Times New Roman"/>
                <a:cs typeface="Times New Roman"/>
              </a:rPr>
              <a:t> zero cu </a:t>
            </a:r>
            <a:r>
              <a:rPr lang="en-US" sz="2200" dirty="0" err="1">
                <a:latin typeface="Times New Roman"/>
                <a:cs typeface="Times New Roman"/>
              </a:rPr>
              <a:t>doi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jucători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deterministe</a:t>
            </a:r>
            <a:r>
              <a:rPr lang="en-US" sz="2200" dirty="0">
                <a:latin typeface="Times New Roman"/>
                <a:cs typeface="Times New Roman"/>
              </a:rPr>
              <a:t>, cu </a:t>
            </a:r>
            <a:r>
              <a:rPr lang="en-US" sz="2200" dirty="0" err="1">
                <a:latin typeface="Times New Roman"/>
                <a:cs typeface="Times New Roman"/>
              </a:rPr>
              <a:t>informație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perfectă</a:t>
            </a:r>
            <a:endParaRPr lang="en-US" sz="22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200" dirty="0">
                <a:latin typeface="Times New Roman"/>
                <a:cs typeface="Times New Roman"/>
              </a:rPr>
              <a:t>X </a:t>
            </a:r>
            <a:r>
              <a:rPr lang="en-US" sz="2200" dirty="0" err="1">
                <a:latin typeface="Times New Roman"/>
                <a:cs typeface="Times New Roman"/>
              </a:rPr>
              <a:t>și</a:t>
            </a:r>
            <a:r>
              <a:rPr lang="en-US" sz="2200" dirty="0">
                <a:latin typeface="Times New Roman"/>
                <a:cs typeface="Times New Roman"/>
              </a:rPr>
              <a:t> 0, </a:t>
            </a:r>
            <a:r>
              <a:rPr lang="en-US" sz="2200" dirty="0" err="1">
                <a:latin typeface="Times New Roman"/>
                <a:cs typeface="Times New Roman"/>
              </a:rPr>
              <a:t>șah</a:t>
            </a:r>
            <a:r>
              <a:rPr lang="en-US" sz="2200" dirty="0">
                <a:latin typeface="Times New Roman"/>
                <a:cs typeface="Times New Roman"/>
              </a:rPr>
              <a:t>, dame</a:t>
            </a:r>
          </a:p>
          <a:p>
            <a:pPr lvl="1" eaLnBrk="1" hangingPunct="1"/>
            <a:r>
              <a:rPr lang="en-US" sz="2200" dirty="0">
                <a:latin typeface="Times New Roman"/>
                <a:cs typeface="Times New Roman"/>
              </a:rPr>
              <a:t>un </a:t>
            </a:r>
            <a:r>
              <a:rPr lang="en-US" sz="2200" dirty="0" err="1">
                <a:latin typeface="Times New Roman"/>
                <a:cs typeface="Times New Roman"/>
              </a:rPr>
              <a:t>jucător</a:t>
            </a:r>
            <a:r>
              <a:rPr lang="en-US" sz="2200" dirty="0">
                <a:latin typeface="Times New Roman"/>
                <a:cs typeface="Times New Roman"/>
              </a:rPr>
              <a:t> (MAX) </a:t>
            </a:r>
            <a:r>
              <a:rPr lang="en-US" sz="2200" dirty="0" err="1">
                <a:latin typeface="Times New Roman"/>
                <a:cs typeface="Times New Roman"/>
              </a:rPr>
              <a:t>maximizează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utilitatea</a:t>
            </a:r>
            <a:endParaRPr lang="en-US" sz="22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200" dirty="0" err="1">
                <a:latin typeface="Times New Roman"/>
                <a:cs typeface="Times New Roman"/>
              </a:rPr>
              <a:t>celălalt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jucător</a:t>
            </a:r>
            <a:r>
              <a:rPr lang="en-US" sz="2200" dirty="0">
                <a:latin typeface="Times New Roman"/>
                <a:cs typeface="Times New Roman"/>
              </a:rPr>
              <a:t> (MIN) </a:t>
            </a:r>
            <a:r>
              <a:rPr lang="en-US" sz="2200" dirty="0" err="1">
                <a:latin typeface="Times New Roman"/>
                <a:cs typeface="Times New Roman"/>
              </a:rPr>
              <a:t>minimizează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utilitatea</a:t>
            </a:r>
            <a:endParaRPr lang="en-US" sz="2200" dirty="0">
              <a:latin typeface="Times New Roman"/>
              <a:cs typeface="Times New Roman"/>
            </a:endParaRPr>
          </a:p>
          <a:p>
            <a:pPr lvl="1" eaLnBrk="1" hangingPunct="1"/>
            <a:endParaRPr lang="en-US" sz="22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200" dirty="0" err="1">
                <a:latin typeface="Times New Roman"/>
                <a:cs typeface="Times New Roman"/>
              </a:rPr>
              <a:t>Căutare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MiniMax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</a:p>
          <a:p>
            <a:pPr lvl="1" eaLnBrk="1" hangingPunct="1"/>
            <a:r>
              <a:rPr lang="en-US" sz="2200" dirty="0">
                <a:latin typeface="Times New Roman"/>
                <a:cs typeface="Times New Roman"/>
              </a:rPr>
              <a:t>arbore de </a:t>
            </a:r>
            <a:r>
              <a:rPr lang="en-US" sz="2200" dirty="0" err="1">
                <a:latin typeface="Times New Roman"/>
                <a:cs typeface="Times New Roman"/>
              </a:rPr>
              <a:t>căutare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spațiul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stărilor</a:t>
            </a:r>
            <a:endParaRPr lang="en-US" sz="22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200" dirty="0" err="1">
                <a:latin typeface="Times New Roman"/>
                <a:cs typeface="Times New Roman"/>
              </a:rPr>
              <a:t>jucătorii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mută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rând</a:t>
            </a:r>
            <a:endParaRPr lang="en-US" sz="2200" dirty="0">
              <a:latin typeface="Times New Roman"/>
              <a:cs typeface="Times New Roman"/>
            </a:endParaRPr>
          </a:p>
          <a:p>
            <a:pPr lvl="1" eaLnBrk="1" hangingPunct="1"/>
            <a:r>
              <a:rPr lang="en-US" sz="2200" dirty="0" err="1">
                <a:latin typeface="Times New Roman"/>
                <a:cs typeface="Times New Roman"/>
              </a:rPr>
              <a:t>calculăm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fiecare</a:t>
            </a:r>
            <a:r>
              <a:rPr lang="en-US" sz="2200" dirty="0">
                <a:latin typeface="Times New Roman"/>
                <a:cs typeface="Times New Roman"/>
              </a:rPr>
              <a:t> nod </a:t>
            </a:r>
            <a:r>
              <a:rPr lang="en-US" sz="2200" dirty="0" err="1">
                <a:latin typeface="Times New Roman"/>
                <a:cs typeface="Times New Roman"/>
              </a:rPr>
              <a:t>valoarea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rgbClr val="CC0000"/>
                </a:solidFill>
                <a:latin typeface="Times New Roman"/>
                <a:cs typeface="Times New Roman"/>
              </a:rPr>
              <a:t>minimax</a:t>
            </a:r>
            <a:r>
              <a:rPr lang="en-US" sz="2200" dirty="0">
                <a:solidFill>
                  <a:srgbClr val="CC0000"/>
                </a:solidFill>
                <a:latin typeface="Times New Roman"/>
                <a:cs typeface="Times New Roman"/>
              </a:rPr>
              <a:t>: </a:t>
            </a:r>
            <a:r>
              <a:rPr lang="en-US" sz="2200" dirty="0" err="1">
                <a:latin typeface="Times New Roman"/>
                <a:cs typeface="Times New Roman"/>
              </a:rPr>
              <a:t>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bună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</a:t>
            </a:r>
            <a:r>
              <a:rPr lang="en-US" sz="2200" dirty="0">
                <a:latin typeface="Times New Roman"/>
                <a:cs typeface="Times New Roman"/>
              </a:rPr>
              <a:t> care </a:t>
            </a:r>
            <a:r>
              <a:rPr lang="en-US" sz="2200" dirty="0" err="1">
                <a:latin typeface="Times New Roman"/>
                <a:cs typeface="Times New Roman"/>
              </a:rPr>
              <a:t>poate</a:t>
            </a:r>
            <a:r>
              <a:rPr lang="en-US" sz="2200" dirty="0">
                <a:latin typeface="Times New Roman"/>
                <a:cs typeface="Times New Roman"/>
              </a:rPr>
              <a:t> fi </a:t>
            </a:r>
            <a:r>
              <a:rPr lang="en-US" sz="2200" dirty="0" err="1">
                <a:latin typeface="Times New Roman"/>
                <a:cs typeface="Times New Roman"/>
              </a:rPr>
              <a:t>obținută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împotriva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unui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adversar</a:t>
            </a:r>
            <a:r>
              <a:rPr lang="en-US" sz="2200" dirty="0">
                <a:latin typeface="Times New Roman"/>
                <a:cs typeface="Times New Roman"/>
              </a:rPr>
              <a:t> care </a:t>
            </a:r>
            <a:r>
              <a:rPr lang="en-US" sz="2200" dirty="0" err="1">
                <a:latin typeface="Times New Roman"/>
                <a:cs typeface="Times New Roman"/>
              </a:rPr>
              <a:t>joacă</a:t>
            </a:r>
            <a:r>
              <a:rPr lang="en-US" sz="2200" dirty="0">
                <a:latin typeface="Times New Roman"/>
                <a:cs typeface="Times New Roman"/>
              </a:rPr>
              <a:t> perfect</a:t>
            </a:r>
          </a:p>
          <a:p>
            <a:pPr lvl="1" eaLnBrk="1" hangingPunct="1"/>
            <a:r>
              <a:rPr lang="en-US" sz="2200" dirty="0" err="1">
                <a:latin typeface="Times New Roman"/>
                <a:cs typeface="Times New Roman"/>
              </a:rPr>
              <a:t>determină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strategia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optimă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corespunzătoare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lui</a:t>
            </a:r>
            <a:r>
              <a:rPr lang="en-US" sz="2200" dirty="0">
                <a:latin typeface="Times New Roman"/>
                <a:cs typeface="Times New Roman"/>
              </a:rPr>
              <a:t> MAX, care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bună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primă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mutare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6572250" y="2325687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6000750" y="3316287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7143750" y="3316287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715000" y="4611687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229350" y="4611687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58000" y="4611687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429500" y="4611687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6143625" y="2630487"/>
            <a:ext cx="5715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6715125" y="2630487"/>
            <a:ext cx="5715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5857875" y="3621087"/>
            <a:ext cx="28575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6143625" y="3621087"/>
            <a:ext cx="228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7000875" y="3621087"/>
            <a:ext cx="28575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7286625" y="3621087"/>
            <a:ext cx="28575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6874669" y="2324378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7306783" y="3238778"/>
            <a:ext cx="69770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005453" y="3234206"/>
            <a:ext cx="1443295" cy="374376"/>
            <a:chOff x="6026007" y="3193884"/>
            <a:chExt cx="1924171" cy="374376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26007" y="3193884"/>
              <a:ext cx="4021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48011" y="3198928"/>
              <a:ext cx="4021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574570" y="2324433"/>
            <a:ext cx="301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600700" y="4383087"/>
            <a:ext cx="2403790" cy="1484364"/>
            <a:chOff x="5486400" y="4343400"/>
            <a:chExt cx="3205053" cy="1484594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563"/>
              <a:ext cx="3205053" cy="6464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Valori</a:t>
              </a:r>
              <a:r>
                <a:rPr lang="en-US" b="1" dirty="0">
                  <a:latin typeface="Calibri" pitchFamily="34" charset="0"/>
                </a:rPr>
                <a:t> </a:t>
              </a:r>
              <a:r>
                <a:rPr lang="en-US" b="1" dirty="0" err="1">
                  <a:latin typeface="Calibri" pitchFamily="34" charset="0"/>
                </a:rPr>
                <a:t>terminale</a:t>
              </a:r>
              <a:r>
                <a:rPr lang="en-US" b="1" dirty="0">
                  <a:latin typeface="Calibri" pitchFamily="34" charset="0"/>
                </a:rPr>
                <a:t>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date de </a:t>
              </a:r>
              <a:r>
                <a:rPr lang="en-US" b="1" dirty="0" err="1">
                  <a:latin typeface="Calibri" pitchFamily="34" charset="0"/>
                </a:rPr>
                <a:t>regulile</a:t>
              </a:r>
              <a:r>
                <a:rPr lang="en-US" b="1" dirty="0">
                  <a:latin typeface="Calibri" pitchFamily="34" charset="0"/>
                </a:rPr>
                <a:t> </a:t>
              </a:r>
              <a:r>
                <a:rPr lang="en-US" b="1" dirty="0" err="1">
                  <a:latin typeface="Calibri" pitchFamily="34" charset="0"/>
                </a:rPr>
                <a:t>jocului</a:t>
              </a:r>
              <a:endParaRPr lang="en-US" b="1" dirty="0">
                <a:latin typeface="Calibri" pitchFamily="34" charset="0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600700" y="1447800"/>
            <a:ext cx="234315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Valori</a:t>
              </a:r>
              <a:r>
                <a:rPr lang="en-US" b="1" dirty="0">
                  <a:latin typeface="Calibri" pitchFamily="34" charset="0"/>
                </a:rPr>
                <a:t> </a:t>
              </a: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calculate </a:t>
              </a:r>
              <a:r>
                <a:rPr lang="en-US" b="1" dirty="0" err="1">
                  <a:latin typeface="Calibri" pitchFamily="34" charset="0"/>
                </a:rPr>
                <a:t>recursiv</a:t>
              </a:r>
              <a:endParaRPr lang="en-US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234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59687"/>
            <a:ext cx="8839200" cy="6155545"/>
          </a:xfrm>
        </p:spPr>
        <p:txBody>
          <a:bodyPr>
            <a:normAutofit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Generează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întreg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arborele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joc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până</a:t>
            </a:r>
            <a:r>
              <a:rPr lang="en-US" sz="2200" dirty="0">
                <a:latin typeface="Times New Roman"/>
                <a:cs typeface="Times New Roman"/>
              </a:rPr>
              <a:t> la </a:t>
            </a:r>
            <a:r>
              <a:rPr lang="en-US" sz="2200" dirty="0" err="1">
                <a:latin typeface="Times New Roman"/>
                <a:cs typeface="Times New Roman"/>
              </a:rPr>
              <a:t>stările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terminale</a:t>
            </a: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Aplică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funcția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utilitate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fiecărei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stării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terminale</a:t>
            </a:r>
            <a:r>
              <a:rPr lang="en-US" sz="2200" dirty="0">
                <a:latin typeface="Times New Roman"/>
                <a:cs typeface="Times New Roman"/>
              </a:rPr>
              <a:t> - </a:t>
            </a:r>
            <a:r>
              <a:rPr lang="en-US" sz="2200" dirty="0" err="1">
                <a:latin typeface="Times New Roman"/>
                <a:cs typeface="Times New Roman"/>
              </a:rPr>
              <a:t>obține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valoarea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stării</a:t>
            </a: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Deplasează-te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înapoi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arbore, de la </a:t>
            </a:r>
            <a:r>
              <a:rPr lang="en-US" sz="2200" dirty="0" err="1">
                <a:latin typeface="Times New Roman"/>
                <a:cs typeface="Times New Roman"/>
              </a:rPr>
              <a:t>nodurile-frunze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spre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nodul-rădăcină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determinând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corespunzător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fiecărui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nivel</a:t>
            </a:r>
            <a:r>
              <a:rPr lang="en-US" sz="2200" dirty="0">
                <a:latin typeface="Times New Roman"/>
                <a:cs typeface="Times New Roman"/>
              </a:rPr>
              <a:t> al </a:t>
            </a:r>
            <a:r>
              <a:rPr lang="en-US" sz="2200" dirty="0" err="1">
                <a:latin typeface="Times New Roman"/>
                <a:cs typeface="Times New Roman"/>
              </a:rPr>
              <a:t>arborelui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valorile</a:t>
            </a:r>
            <a:r>
              <a:rPr lang="en-US" sz="2200" dirty="0">
                <a:latin typeface="Times New Roman"/>
                <a:cs typeface="Times New Roman"/>
              </a:rPr>
              <a:t> care </a:t>
            </a:r>
            <a:r>
              <a:rPr lang="en-US" sz="2200" dirty="0" err="1">
                <a:latin typeface="Times New Roman"/>
                <a:cs typeface="Times New Roman"/>
              </a:rPr>
              <a:t>reprezintă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nodurilor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aflate</a:t>
            </a:r>
            <a:r>
              <a:rPr lang="en-US" sz="2200" dirty="0">
                <a:latin typeface="Times New Roman"/>
                <a:cs typeface="Times New Roman"/>
              </a:rPr>
              <a:t> la </a:t>
            </a:r>
            <a:r>
              <a:rPr lang="en-US" sz="2200" dirty="0" err="1">
                <a:latin typeface="Times New Roman"/>
                <a:cs typeface="Times New Roman"/>
              </a:rPr>
              <a:t>acel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nivel</a:t>
            </a:r>
            <a:r>
              <a:rPr lang="en-US" sz="2200" dirty="0">
                <a:latin typeface="Times New Roman"/>
                <a:cs typeface="Times New Roman"/>
              </a:rPr>
              <a:t>. </a:t>
            </a:r>
            <a:r>
              <a:rPr lang="en-US" sz="2200" dirty="0" err="1">
                <a:latin typeface="Times New Roman"/>
                <a:cs typeface="Times New Roman"/>
              </a:rPr>
              <a:t>Propagarea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acestor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valori</a:t>
            </a:r>
            <a:r>
              <a:rPr lang="en-US" sz="2200" dirty="0">
                <a:latin typeface="Times New Roman"/>
                <a:cs typeface="Times New Roman"/>
              </a:rPr>
              <a:t> la </a:t>
            </a:r>
            <a:r>
              <a:rPr lang="en-US" sz="2200" dirty="0" err="1">
                <a:latin typeface="Times New Roman"/>
                <a:cs typeface="Times New Roman"/>
              </a:rPr>
              <a:t>niveluri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anterioare</a:t>
            </a:r>
            <a:r>
              <a:rPr lang="en-US" sz="2200" dirty="0">
                <a:latin typeface="Times New Roman"/>
                <a:cs typeface="Times New Roman"/>
              </a:rPr>
              <a:t> se face </a:t>
            </a:r>
            <a:r>
              <a:rPr lang="en-US" sz="2200" dirty="0" err="1">
                <a:latin typeface="Times New Roman"/>
                <a:cs typeface="Times New Roman"/>
              </a:rPr>
              <a:t>prin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intermediul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nodurilor-părinte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succesive</a:t>
            </a:r>
            <a:r>
              <a:rPr lang="en-US" sz="2200" dirty="0">
                <a:latin typeface="Times New Roman"/>
                <a:cs typeface="Times New Roman"/>
              </a:rPr>
              <a:t>, conform </a:t>
            </a:r>
            <a:r>
              <a:rPr lang="en-US" sz="2200" dirty="0" err="1">
                <a:latin typeface="Times New Roman"/>
                <a:cs typeface="Times New Roman"/>
              </a:rPr>
              <a:t>următoarei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reguli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cs typeface="Times New Roman"/>
              </a:rPr>
              <a:t>	- </a:t>
            </a:r>
            <a:r>
              <a:rPr lang="en-US" sz="2200" dirty="0" err="1">
                <a:latin typeface="Times New Roman"/>
                <a:cs typeface="Times New Roman"/>
              </a:rPr>
              <a:t>dacă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starea-părinte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un nod de tip MAX, </a:t>
            </a:r>
            <a:r>
              <a:rPr lang="en-US" sz="2200" dirty="0" err="1">
                <a:latin typeface="Times New Roman"/>
                <a:cs typeface="Times New Roman"/>
              </a:rPr>
              <a:t>atribuie-i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maximul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dintre</a:t>
            </a:r>
            <a:r>
              <a:rPr lang="en-US" sz="2200" dirty="0">
                <a:latin typeface="Times New Roman"/>
                <a:cs typeface="Times New Roman"/>
              </a:rPr>
              <a:t> 	</a:t>
            </a:r>
            <a:r>
              <a:rPr lang="en-US" sz="2200" dirty="0" err="1">
                <a:latin typeface="Times New Roman"/>
                <a:cs typeface="Times New Roman"/>
              </a:rPr>
              <a:t>valorile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avute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fii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săi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cs typeface="Times New Roman"/>
              </a:rPr>
              <a:t>	- </a:t>
            </a:r>
            <a:r>
              <a:rPr lang="en-US" sz="2200" dirty="0" err="1">
                <a:latin typeface="Times New Roman"/>
                <a:cs typeface="Times New Roman"/>
              </a:rPr>
              <a:t>dacă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starea-părinte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un nod de tip MIN, </a:t>
            </a:r>
            <a:r>
              <a:rPr lang="en-US" sz="2200" dirty="0" err="1">
                <a:latin typeface="Times New Roman"/>
                <a:cs typeface="Times New Roman"/>
              </a:rPr>
              <a:t>atribuie-i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minimul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dintre</a:t>
            </a:r>
            <a:r>
              <a:rPr lang="en-US" sz="2200" dirty="0">
                <a:latin typeface="Times New Roman"/>
                <a:cs typeface="Times New Roman"/>
              </a:rPr>
              <a:t> 	</a:t>
            </a:r>
            <a:r>
              <a:rPr lang="en-US" sz="2200" dirty="0" err="1">
                <a:latin typeface="Times New Roman"/>
                <a:cs typeface="Times New Roman"/>
              </a:rPr>
              <a:t>valorile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avute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fii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săi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marL="0" indent="0" algn="just">
              <a:buNone/>
            </a:pPr>
            <a:endParaRPr lang="en-US" sz="22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cs typeface="Times New Roman"/>
              </a:rPr>
              <a:t>4. 	</a:t>
            </a:r>
            <a:r>
              <a:rPr lang="en-US" sz="2200" dirty="0" err="1">
                <a:latin typeface="Times New Roman"/>
                <a:cs typeface="Times New Roman"/>
              </a:rPr>
              <a:t>Ajuns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nodul-rădăcină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alege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MAX </a:t>
            </a:r>
            <a:r>
              <a:rPr lang="en-US" sz="2200" dirty="0" err="1">
                <a:latin typeface="Times New Roman"/>
                <a:cs typeface="Times New Roman"/>
              </a:rPr>
              <a:t>acea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mutare</a:t>
            </a:r>
            <a:r>
              <a:rPr lang="en-US" sz="2200" dirty="0">
                <a:latin typeface="Times New Roman"/>
                <a:cs typeface="Times New Roman"/>
              </a:rPr>
              <a:t> care conduce la </a:t>
            </a:r>
            <a:r>
              <a:rPr lang="en-US" sz="2200" dirty="0" err="1">
                <a:latin typeface="Times New Roman"/>
                <a:cs typeface="Times New Roman"/>
              </a:rPr>
              <a:t>valoarea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maximă</a:t>
            </a:r>
            <a:r>
              <a:rPr lang="en-US" sz="2200" dirty="0">
                <a:latin typeface="Times New Roman"/>
                <a:cs typeface="Times New Roman"/>
              </a:rPr>
              <a:t>. </a:t>
            </a:r>
            <a:r>
              <a:rPr lang="en-US" sz="2200" dirty="0" err="1">
                <a:latin typeface="Times New Roman"/>
                <a:cs typeface="Times New Roman"/>
              </a:rPr>
              <a:t>Mutarea</a:t>
            </a:r>
            <a:r>
              <a:rPr lang="en-US" sz="2200" dirty="0">
                <a:latin typeface="Times New Roman"/>
                <a:cs typeface="Times New Roman"/>
              </a:rPr>
              <a:t> se </a:t>
            </a:r>
            <a:r>
              <a:rPr lang="en-US" sz="2200" dirty="0" err="1">
                <a:latin typeface="Times New Roman"/>
                <a:cs typeface="Times New Roman"/>
              </a:rPr>
              <a:t>numește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b="1" i="1" dirty="0" err="1">
                <a:latin typeface="Times New Roman"/>
                <a:cs typeface="Times New Roman"/>
              </a:rPr>
              <a:t>decizia</a:t>
            </a:r>
            <a:r>
              <a:rPr lang="en-US" sz="2200" b="1" i="1" dirty="0">
                <a:latin typeface="Times New Roman"/>
                <a:cs typeface="Times New Roman"/>
              </a:rPr>
              <a:t> </a:t>
            </a:r>
            <a:r>
              <a:rPr lang="en-US" sz="2200" b="1" i="1" dirty="0" err="1">
                <a:latin typeface="Times New Roman"/>
                <a:cs typeface="Times New Roman"/>
              </a:rPr>
              <a:t>minimax</a:t>
            </a:r>
            <a:r>
              <a:rPr lang="en-US" sz="2200" b="1" i="1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- </a:t>
            </a:r>
            <a:r>
              <a:rPr lang="en-US" sz="2200" dirty="0" err="1">
                <a:latin typeface="Times New Roman"/>
                <a:cs typeface="Times New Roman"/>
              </a:rPr>
              <a:t>maximizează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utilitatea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ipoteza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oponentul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joacă</a:t>
            </a:r>
            <a:r>
              <a:rPr lang="en-US" sz="2200" dirty="0">
                <a:latin typeface="Times New Roman"/>
                <a:cs typeface="Times New Roman"/>
              </a:rPr>
              <a:t> perfect cu </a:t>
            </a:r>
            <a:r>
              <a:rPr lang="en-US" sz="2200" dirty="0" err="1">
                <a:latin typeface="Times New Roman"/>
                <a:cs typeface="Times New Roman"/>
              </a:rPr>
              <a:t>scopul</a:t>
            </a:r>
            <a:r>
              <a:rPr lang="en-US" sz="2200" dirty="0">
                <a:latin typeface="Times New Roman"/>
                <a:cs typeface="Times New Roman"/>
              </a:rPr>
              <a:t> de a o </a:t>
            </a:r>
            <a:r>
              <a:rPr lang="en-US" sz="2200" dirty="0" err="1">
                <a:latin typeface="Times New Roman"/>
                <a:cs typeface="Times New Roman"/>
              </a:rPr>
              <a:t>minimiza</a:t>
            </a:r>
            <a:r>
              <a:rPr lang="en-US" sz="2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Algoritmul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descriere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19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34868"/>
            <a:ext cx="8839200" cy="5623132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Times New Roman"/>
                <a:cs typeface="Times New Roman"/>
              </a:rPr>
              <a:t>jucătorul</a:t>
            </a:r>
            <a:r>
              <a:rPr lang="en-US" sz="2800" dirty="0">
                <a:latin typeface="Times New Roman"/>
                <a:cs typeface="Times New Roman"/>
              </a:rPr>
              <a:t> care </a:t>
            </a:r>
            <a:r>
              <a:rPr lang="en-US" sz="2800" dirty="0" err="1">
                <a:latin typeface="Times New Roman"/>
                <a:cs typeface="Times New Roman"/>
              </a:rPr>
              <a:t>trebuie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</a:t>
            </a:r>
            <a:r>
              <a:rPr lang="en-US" sz="2800" dirty="0">
                <a:latin typeface="Times New Roman"/>
                <a:cs typeface="Times New Roman"/>
              </a:rPr>
              <a:t> mute </a:t>
            </a:r>
            <a:r>
              <a:rPr lang="en-US" sz="2800" dirty="0" err="1">
                <a:latin typeface="Times New Roman"/>
                <a:cs typeface="Times New Roman"/>
              </a:rPr>
              <a:t>într</a:t>
            </a:r>
            <a:r>
              <a:rPr lang="en-US" sz="2800" dirty="0">
                <a:latin typeface="Times New Roman"/>
                <a:cs typeface="Times New Roman"/>
              </a:rPr>
              <a:t>-o stare: PLAYER(s)</a:t>
            </a:r>
          </a:p>
          <a:p>
            <a:pPr algn="just"/>
            <a:r>
              <a:rPr lang="en-US" sz="2800" dirty="0" err="1">
                <a:latin typeface="Times New Roman"/>
                <a:cs typeface="Times New Roman"/>
              </a:rPr>
              <a:t>acțiuni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mutări</a:t>
            </a:r>
            <a:r>
              <a:rPr lang="en-US" sz="2800" dirty="0">
                <a:latin typeface="Times New Roman"/>
                <a:cs typeface="Times New Roman"/>
              </a:rPr>
              <a:t>) </a:t>
            </a:r>
            <a:r>
              <a:rPr lang="en-US" sz="2800" dirty="0" err="1">
                <a:latin typeface="Times New Roman"/>
                <a:cs typeface="Times New Roman"/>
              </a:rPr>
              <a:t>legale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într</a:t>
            </a:r>
            <a:r>
              <a:rPr lang="en-US" sz="2800" dirty="0">
                <a:latin typeface="Times New Roman"/>
                <a:cs typeface="Times New Roman"/>
              </a:rPr>
              <a:t>-o stare: ACTIONS(s)</a:t>
            </a:r>
          </a:p>
          <a:p>
            <a:pPr algn="just"/>
            <a:r>
              <a:rPr lang="en-US" sz="2800" dirty="0" err="1">
                <a:latin typeface="Times New Roman"/>
                <a:cs typeface="Times New Roman"/>
              </a:rPr>
              <a:t>modelul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tranziție</a:t>
            </a:r>
            <a:r>
              <a:rPr lang="en-US" sz="2800" dirty="0">
                <a:latin typeface="Times New Roman"/>
                <a:cs typeface="Times New Roman"/>
              </a:rPr>
              <a:t> (</a:t>
            </a:r>
            <a:r>
              <a:rPr lang="en-US" sz="2800" dirty="0" err="1">
                <a:latin typeface="Times New Roman"/>
                <a:cs typeface="Times New Roman"/>
              </a:rPr>
              <a:t>funcția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succesor</a:t>
            </a:r>
            <a:r>
              <a:rPr lang="en-US" sz="2800" dirty="0">
                <a:latin typeface="Times New Roman"/>
                <a:cs typeface="Times New Roman"/>
              </a:rPr>
              <a:t>): RESULT(</a:t>
            </a:r>
            <a:r>
              <a:rPr lang="en-US" sz="2800" dirty="0" err="1">
                <a:latin typeface="Times New Roman"/>
                <a:cs typeface="Times New Roman"/>
              </a:rPr>
              <a:t>s,a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</a:p>
          <a:p>
            <a:pPr algn="just"/>
            <a:r>
              <a:rPr lang="en-US" sz="2800" dirty="0">
                <a:latin typeface="Times New Roman"/>
                <a:cs typeface="Times New Roman"/>
              </a:rPr>
              <a:t>test terminal : TERMINAL-TEST(s)</a:t>
            </a:r>
          </a:p>
          <a:p>
            <a:pPr algn="just"/>
            <a:r>
              <a:rPr lang="en-US" sz="2800" dirty="0">
                <a:latin typeface="Times New Roman"/>
                <a:cs typeface="Times New Roman"/>
              </a:rPr>
              <a:t>o </a:t>
            </a:r>
            <a:r>
              <a:rPr lang="en-US" sz="2800" dirty="0" err="1">
                <a:latin typeface="Times New Roman"/>
                <a:cs typeface="Times New Roman"/>
              </a:rPr>
              <a:t>funcție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utilitate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mr-IN" sz="2800" dirty="0">
                <a:latin typeface="Times New Roman"/>
                <a:cs typeface="Times New Roman"/>
              </a:rPr>
              <a:t>–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asociază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valoare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numerică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stărilor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terminale</a:t>
            </a:r>
            <a:r>
              <a:rPr lang="en-US" sz="2800" dirty="0">
                <a:latin typeface="Times New Roman"/>
                <a:cs typeface="Times New Roman"/>
              </a:rPr>
              <a:t>: UTILITY(s)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Algoritmul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formalizare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20-12-27 at 10.1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06" y="4655354"/>
            <a:ext cx="9313986" cy="17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4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3771900" y="2895600"/>
            <a:ext cx="16002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372100" y="3962400"/>
            <a:ext cx="3752118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0" y="3962400"/>
            <a:ext cx="371475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876044" y="1086556"/>
            <a:ext cx="6173611" cy="2325511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045379" y="990600"/>
            <a:ext cx="6059311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  <a:latin typeface="Times New Roman"/>
                <a:cs typeface="Times New Roman"/>
              </a:rPr>
              <a:t>def value(stare):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stare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o stare </a:t>
            </a:r>
            <a:r>
              <a:rPr lang="en-US" sz="2000" dirty="0" err="1">
                <a:latin typeface="Times New Roman"/>
                <a:cs typeface="Times New Roman"/>
              </a:rPr>
              <a:t>terminală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sz="2000" dirty="0" err="1">
                <a:latin typeface="Times New Roman"/>
                <a:cs typeface="Times New Roman"/>
              </a:rPr>
              <a:t>returnează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utilitatea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stării</a:t>
            </a:r>
            <a:endParaRPr lang="en-US" sz="2000" dirty="0">
              <a:latin typeface="Times New Roman"/>
              <a:cs typeface="Times New Roman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următorul</a:t>
            </a:r>
            <a:r>
              <a:rPr lang="en-US" sz="2000" dirty="0">
                <a:latin typeface="Times New Roman"/>
                <a:cs typeface="Times New Roman"/>
              </a:rPr>
              <a:t> agent care </a:t>
            </a:r>
            <a:r>
              <a:rPr lang="en-US" sz="2000" dirty="0" err="1">
                <a:latin typeface="Times New Roman"/>
                <a:cs typeface="Times New Roman"/>
              </a:rPr>
              <a:t>mută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</a:rPr>
              <a:t>MAX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sz="2000" dirty="0" err="1">
                <a:latin typeface="Times New Roman"/>
                <a:cs typeface="Times New Roman"/>
              </a:rPr>
              <a:t>returnează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</a:rPr>
              <a:t>max-value(stare)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următorul</a:t>
            </a:r>
            <a:r>
              <a:rPr lang="en-US" sz="2000" dirty="0">
                <a:latin typeface="Times New Roman"/>
                <a:cs typeface="Times New Roman"/>
              </a:rPr>
              <a:t> agent care </a:t>
            </a:r>
            <a:r>
              <a:rPr lang="en-US" sz="2000" dirty="0" err="1">
                <a:latin typeface="Times New Roman"/>
                <a:cs typeface="Times New Roman"/>
              </a:rPr>
              <a:t>mută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Times New Roman"/>
                <a:cs typeface="Times New Roman"/>
              </a:rPr>
              <a:t>MIN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sz="2000" dirty="0" err="1">
                <a:latin typeface="Times New Roman"/>
                <a:cs typeface="Times New Roman"/>
              </a:rPr>
              <a:t>returnează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Times New Roman"/>
                <a:cs typeface="Times New Roman"/>
              </a:rPr>
              <a:t>min-value(stare)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414433" y="4027312"/>
            <a:ext cx="38883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 defTabSz="91440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sz="2400" kern="0" dirty="0" err="1">
                <a:solidFill>
                  <a:srgbClr val="C00000"/>
                </a:solidFill>
                <a:latin typeface="Times New Roman"/>
                <a:cs typeface="Times New Roman"/>
              </a:rPr>
              <a:t>def</a:t>
            </a:r>
            <a:r>
              <a:rPr lang="en-US" sz="2400" kern="0" dirty="0">
                <a:solidFill>
                  <a:srgbClr val="C00000"/>
                </a:solidFill>
                <a:latin typeface="Times New Roman"/>
                <a:cs typeface="Times New Roman"/>
              </a:rPr>
              <a:t> min-value(state):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Times New Roman"/>
                <a:cs typeface="Times New Roman"/>
              </a:rPr>
              <a:t>initializează</a:t>
            </a:r>
            <a:r>
              <a:rPr lang="en-US" sz="2000" kern="0" dirty="0">
                <a:latin typeface="Times New Roman"/>
                <a:cs typeface="Times New Roman"/>
              </a:rPr>
              <a:t> v = +∞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Times New Roman"/>
                <a:cs typeface="Times New Roman"/>
              </a:rPr>
              <a:t>pentru</a:t>
            </a:r>
            <a:r>
              <a:rPr lang="en-US" sz="2000" kern="0" dirty="0">
                <a:latin typeface="Times New Roman"/>
                <a:cs typeface="Times New Roman"/>
              </a:rPr>
              <a:t> </a:t>
            </a:r>
            <a:r>
              <a:rPr lang="en-US" sz="2000" kern="0" dirty="0" err="1">
                <a:latin typeface="Times New Roman"/>
                <a:cs typeface="Times New Roman"/>
              </a:rPr>
              <a:t>fiecare</a:t>
            </a:r>
            <a:r>
              <a:rPr lang="en-US" sz="2000" kern="0" dirty="0">
                <a:latin typeface="Times New Roman"/>
                <a:cs typeface="Times New Roman"/>
              </a:rPr>
              <a:t> </a:t>
            </a:r>
            <a:r>
              <a:rPr lang="en-US" sz="2000" kern="0" dirty="0" err="1">
                <a:latin typeface="Times New Roman"/>
                <a:cs typeface="Times New Roman"/>
              </a:rPr>
              <a:t>succesor</a:t>
            </a:r>
            <a:r>
              <a:rPr lang="en-US" sz="2000" kern="0" dirty="0">
                <a:latin typeface="Times New Roman"/>
                <a:cs typeface="Times New Roman"/>
              </a:rPr>
              <a:t> al </a:t>
            </a:r>
            <a:r>
              <a:rPr lang="en-US" sz="2000" kern="0" dirty="0" err="1">
                <a:latin typeface="Times New Roman"/>
                <a:cs typeface="Times New Roman"/>
              </a:rPr>
              <a:t>stării</a:t>
            </a:r>
            <a:r>
              <a:rPr lang="en-US" sz="2000" kern="0" dirty="0">
                <a:latin typeface="Times New Roman"/>
                <a:cs typeface="Times New Roman"/>
              </a:rPr>
              <a:t>:</a:t>
            </a:r>
          </a:p>
          <a:p>
            <a:pPr marL="1142942" lvl="2" indent="-228589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kern="0" dirty="0">
                <a:latin typeface="Times New Roman"/>
                <a:cs typeface="Times New Roman"/>
              </a:rPr>
              <a:t>v = min(v, </a:t>
            </a:r>
            <a:r>
              <a:rPr lang="en-US" kern="0" dirty="0">
                <a:solidFill>
                  <a:srgbClr val="0070C0"/>
                </a:solidFill>
                <a:latin typeface="Times New Roman"/>
                <a:cs typeface="Times New Roman"/>
              </a:rPr>
              <a:t>value(successor)</a:t>
            </a:r>
            <a:r>
              <a:rPr lang="en-US" kern="0" dirty="0">
                <a:latin typeface="Times New Roman"/>
                <a:cs typeface="Times New Roman"/>
              </a:rPr>
              <a:t>)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Times New Roman"/>
                <a:cs typeface="Times New Roman"/>
              </a:rPr>
              <a:t>returnează</a:t>
            </a:r>
            <a:r>
              <a:rPr lang="en-US" sz="2000" kern="0" dirty="0">
                <a:latin typeface="Times New Roman"/>
                <a:cs typeface="Times New Roman"/>
              </a:rPr>
              <a:t>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-72697" y="4016023"/>
            <a:ext cx="412258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 defTabSz="91440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sz="2400" kern="0" dirty="0" err="1">
                <a:solidFill>
                  <a:srgbClr val="0070C0"/>
                </a:solidFill>
                <a:latin typeface="Times New Roman"/>
                <a:cs typeface="Times New Roman"/>
              </a:rPr>
              <a:t>def</a:t>
            </a:r>
            <a:r>
              <a:rPr lang="en-US" sz="2400" kern="0" dirty="0">
                <a:solidFill>
                  <a:srgbClr val="0070C0"/>
                </a:solidFill>
                <a:latin typeface="Times New Roman"/>
                <a:cs typeface="Times New Roman"/>
              </a:rPr>
              <a:t> max-value(stare):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Times New Roman"/>
                <a:cs typeface="Times New Roman"/>
              </a:rPr>
              <a:t>initializează</a:t>
            </a:r>
            <a:r>
              <a:rPr lang="en-US" sz="2000" kern="0" dirty="0">
                <a:latin typeface="Times New Roman"/>
                <a:cs typeface="Times New Roman"/>
              </a:rPr>
              <a:t> v = -∞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Times New Roman"/>
                <a:cs typeface="Times New Roman"/>
              </a:rPr>
              <a:t>pentru</a:t>
            </a:r>
            <a:r>
              <a:rPr lang="en-US" sz="2000" kern="0" dirty="0">
                <a:latin typeface="Times New Roman"/>
                <a:cs typeface="Times New Roman"/>
              </a:rPr>
              <a:t> </a:t>
            </a:r>
            <a:r>
              <a:rPr lang="en-US" sz="2000" kern="0" dirty="0" err="1">
                <a:latin typeface="Times New Roman"/>
                <a:cs typeface="Times New Roman"/>
              </a:rPr>
              <a:t>fiecare</a:t>
            </a:r>
            <a:r>
              <a:rPr lang="en-US" sz="2000" kern="0" dirty="0">
                <a:latin typeface="Times New Roman"/>
                <a:cs typeface="Times New Roman"/>
              </a:rPr>
              <a:t> successor al </a:t>
            </a:r>
            <a:r>
              <a:rPr lang="en-US" sz="2000" kern="0" dirty="0" err="1">
                <a:latin typeface="Times New Roman"/>
                <a:cs typeface="Times New Roman"/>
              </a:rPr>
              <a:t>starii</a:t>
            </a:r>
            <a:r>
              <a:rPr lang="en-US" sz="2000" kern="0" dirty="0">
                <a:latin typeface="Times New Roman"/>
                <a:cs typeface="Times New Roman"/>
              </a:rPr>
              <a:t>:</a:t>
            </a:r>
          </a:p>
          <a:p>
            <a:pPr marL="1142942" lvl="2" indent="-228589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kern="0" dirty="0">
                <a:latin typeface="Times New Roman"/>
                <a:cs typeface="Times New Roman"/>
              </a:rPr>
              <a:t>v = max(v, </a:t>
            </a:r>
            <a:r>
              <a:rPr lang="en-US" kern="0" dirty="0">
                <a:solidFill>
                  <a:srgbClr val="C00000"/>
                </a:solidFill>
                <a:latin typeface="Times New Roman"/>
                <a:cs typeface="Times New Roman"/>
              </a:rPr>
              <a:t>value(successor)</a:t>
            </a:r>
            <a:r>
              <a:rPr lang="en-US" kern="0" dirty="0">
                <a:latin typeface="Times New Roman"/>
                <a:cs typeface="Times New Roman"/>
              </a:rPr>
              <a:t>)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Times New Roman"/>
                <a:cs typeface="Times New Roman"/>
              </a:rPr>
              <a:t>returnează</a:t>
            </a:r>
            <a:r>
              <a:rPr lang="en-US" sz="2000" kern="0" dirty="0">
                <a:latin typeface="Times New Roman"/>
                <a:cs typeface="Times New Roman"/>
              </a:rPr>
              <a:t> v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24218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Implementare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87936" y="6193180"/>
            <a:ext cx="3275942" cy="683554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653197" y="6193180"/>
            <a:ext cx="2962153" cy="618079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2030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Exemplul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MiniMax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4270375" y="2209800"/>
            <a:ext cx="381000" cy="304800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765550"/>
            <a:ext cx="381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3288" y="3765550"/>
            <a:ext cx="950912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765550"/>
            <a:ext cx="381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5288" y="3765550"/>
            <a:ext cx="950912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375" y="2538117"/>
            <a:ext cx="2476500" cy="1227433"/>
            <a:chOff x="1984375" y="2538117"/>
            <a:chExt cx="2476501" cy="1227433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4875" y="2538117"/>
              <a:ext cx="2286001" cy="92263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412876" y="3765552"/>
            <a:ext cx="760413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04507" y="2666207"/>
            <a:ext cx="3048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20094" y="3913982"/>
            <a:ext cx="3048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170113" y="3770312"/>
            <a:ext cx="196850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375" y="2538117"/>
            <a:ext cx="381000" cy="1211560"/>
            <a:chOff x="4270375" y="2538115"/>
            <a:chExt cx="381000" cy="1211560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>
              <a:off x="4460875" y="2538115"/>
              <a:ext cx="0" cy="90676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762377"/>
            <a:ext cx="1143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0875" y="2538117"/>
            <a:ext cx="2476500" cy="1227433"/>
            <a:chOff x="4460875" y="2538117"/>
            <a:chExt cx="2476500" cy="1227433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38117"/>
              <a:ext cx="2286000" cy="92263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762377"/>
            <a:ext cx="1143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4267200" y="3765550"/>
            <a:ext cx="381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4459288" y="3765550"/>
            <a:ext cx="950912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2194089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348230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07404179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Exemplul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MiniMax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4270375" y="2209800"/>
            <a:ext cx="381000" cy="304800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765550"/>
            <a:ext cx="381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3288" y="3765550"/>
            <a:ext cx="950912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765550"/>
            <a:ext cx="381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5288" y="3765550"/>
            <a:ext cx="950912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375" y="2538117"/>
            <a:ext cx="2476500" cy="1227433"/>
            <a:chOff x="1984375" y="2538117"/>
            <a:chExt cx="2476501" cy="1227433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4875" y="2538117"/>
              <a:ext cx="2286001" cy="92263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412876" y="3765552"/>
            <a:ext cx="760413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04507" y="2666207"/>
            <a:ext cx="3048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20094" y="3913982"/>
            <a:ext cx="3048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170113" y="3770312"/>
            <a:ext cx="196850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375" y="2538117"/>
            <a:ext cx="381000" cy="1211560"/>
            <a:chOff x="4270375" y="2538115"/>
            <a:chExt cx="381000" cy="1211560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>
              <a:off x="4460875" y="2538115"/>
              <a:ext cx="0" cy="90676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762377"/>
            <a:ext cx="1143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0875" y="2538117"/>
            <a:ext cx="2476500" cy="1227433"/>
            <a:chOff x="4460875" y="2538117"/>
            <a:chExt cx="2476500" cy="1227433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38117"/>
              <a:ext cx="2286000" cy="92263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762377"/>
            <a:ext cx="1143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4267200" y="3765550"/>
            <a:ext cx="381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4459288" y="3765550"/>
            <a:ext cx="950912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33867" y="3373807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18201" y="336225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01267" y="338082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28352" y="2209800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194089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348230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8166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8" grpId="0"/>
      <p:bldP spid="48" grpId="1"/>
      <p:bldP spid="49" grpId="0"/>
      <p:bldP spid="49" grpId="1"/>
      <p:bldP spid="49" grpId="2"/>
      <p:bldP spid="50" grpId="0"/>
      <p:bldP spid="50" grpId="1"/>
      <p:bldP spid="50" grpId="2"/>
      <p:bldP spid="50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1" y="1637977"/>
            <a:ext cx="4343399" cy="36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Jocuri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adversariale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307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Exemplul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MiniMax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9676" y="1005485"/>
            <a:ext cx="7696200" cy="2758913"/>
            <a:chOff x="0" y="2194089"/>
            <a:chExt cx="7696200" cy="2758913"/>
          </a:xfrm>
        </p:grpSpPr>
        <p:sp>
          <p:nvSpPr>
            <p:cNvPr id="21507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21550" name="AutoShape 13"/>
              <p:cNvCxnSpPr>
                <a:cxnSpLocks noChangeShapeType="1"/>
                <a:stCxn id="2154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5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3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21548" name="AutoShape 17"/>
              <p:cNvCxnSpPr>
                <a:cxnSpLocks noChangeShapeType="1"/>
                <a:stCxn id="2154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4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4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154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4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154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4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6" name="Group 51"/>
            <p:cNvGrpSpPr>
              <a:grpSpLocks/>
            </p:cNvGrpSpPr>
            <p:nvPr/>
          </p:nvGrpSpPr>
          <p:grpSpPr bwMode="auto">
            <a:xfrm>
              <a:off x="1984375" y="2538117"/>
              <a:ext cx="2476500" cy="1227433"/>
              <a:chOff x="1984375" y="2538117"/>
              <a:chExt cx="2476501" cy="1227433"/>
            </a:xfrm>
          </p:grpSpPr>
          <p:sp>
            <p:nvSpPr>
              <p:cNvPr id="2154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1543" name="AutoShape 7"/>
              <p:cNvCxnSpPr>
                <a:cxnSpLocks noChangeShapeType="1"/>
                <a:stCxn id="21507" idx="3"/>
                <a:endCxn id="21542" idx="3"/>
              </p:cNvCxnSpPr>
              <p:nvPr/>
            </p:nvCxnSpPr>
            <p:spPr bwMode="auto">
              <a:xfrm flipH="1">
                <a:off x="2174875" y="2538117"/>
                <a:ext cx="2286001" cy="92263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20" name="AutoShape 9"/>
            <p:cNvCxnSpPr>
              <a:cxnSpLocks noChangeShapeType="1"/>
              <a:stCxn id="21542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4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5" name="AutoShape 21"/>
            <p:cNvCxnSpPr>
              <a:cxnSpLocks noChangeShapeType="1"/>
              <a:stCxn id="21542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4270375" y="2538117"/>
              <a:ext cx="381000" cy="1211560"/>
              <a:chOff x="4270375" y="2538115"/>
              <a:chExt cx="381000" cy="1211560"/>
            </a:xfrm>
          </p:grpSpPr>
          <p:sp>
            <p:nvSpPr>
              <p:cNvPr id="2154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1541" name="AutoShape 21"/>
              <p:cNvCxnSpPr>
                <a:cxnSpLocks noChangeShapeType="1"/>
                <a:stCxn id="21507" idx="3"/>
                <a:endCxn id="21540" idx="3"/>
              </p:cNvCxnSpPr>
              <p:nvPr/>
            </p:nvCxnSpPr>
            <p:spPr bwMode="auto">
              <a:xfrm>
                <a:off x="4460875" y="2538115"/>
                <a:ext cx="0" cy="90676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2153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37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21538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539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4460875" y="2538117"/>
              <a:ext cx="2476500" cy="1227433"/>
              <a:chOff x="4460875" y="2538117"/>
              <a:chExt cx="2476500" cy="1227433"/>
            </a:xfrm>
          </p:grpSpPr>
          <p:sp>
            <p:nvSpPr>
              <p:cNvPr id="21534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1535" name="AutoShape 27"/>
              <p:cNvCxnSpPr>
                <a:cxnSpLocks noChangeShapeType="1"/>
                <a:stCxn id="21507" idx="3"/>
                <a:endCxn id="21534" idx="3"/>
              </p:cNvCxnSpPr>
              <p:nvPr/>
            </p:nvCxnSpPr>
            <p:spPr bwMode="auto">
              <a:xfrm>
                <a:off x="4460875" y="2538117"/>
                <a:ext cx="2286000" cy="92263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0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21530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31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1532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533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1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1528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29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12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1526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1527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18201" y="3362256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01267" y="3380826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28352" y="2209800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2194089"/>
              <a:ext cx="227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/>
                  <a:cs typeface="Times New Roman"/>
                </a:rPr>
                <a:t>MAX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0" y="3348230"/>
              <a:ext cx="227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/>
                  <a:cs typeface="Times New Roman"/>
                </a:rPr>
                <a:t>MIN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0233" y="4023710"/>
            <a:ext cx="888526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valorile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pozițiilor</a:t>
            </a:r>
            <a:r>
              <a:rPr lang="en-US" dirty="0">
                <a:latin typeface="Times New Roman"/>
                <a:cs typeface="Times New Roman"/>
              </a:rPr>
              <a:t> de la </a:t>
            </a:r>
            <a:r>
              <a:rPr lang="en-US" dirty="0" err="1">
                <a:latin typeface="Times New Roman"/>
                <a:cs typeface="Times New Roman"/>
              </a:rPr>
              <a:t>ultimul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nivel</a:t>
            </a:r>
            <a:r>
              <a:rPr lang="en-US" dirty="0">
                <a:latin typeface="Times New Roman"/>
                <a:cs typeface="Times New Roman"/>
              </a:rPr>
              <a:t> sunt determinate de </a:t>
            </a:r>
            <a:r>
              <a:rPr lang="en-US" dirty="0" err="1">
                <a:latin typeface="Times New Roman"/>
                <a:cs typeface="Times New Roman"/>
              </a:rPr>
              <a:t>către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utilitate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numesc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valori</a:t>
            </a:r>
            <a:r>
              <a:rPr lang="en-US" dirty="0">
                <a:latin typeface="Times New Roman"/>
                <a:cs typeface="Times New Roman"/>
              </a:rPr>
              <a:t> statice (se </a:t>
            </a:r>
            <a:r>
              <a:rPr lang="en-US" dirty="0" err="1">
                <a:latin typeface="Times New Roman"/>
                <a:cs typeface="Times New Roman"/>
              </a:rPr>
              <a:t>realizează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evaluări</a:t>
            </a:r>
            <a:r>
              <a:rPr lang="en-US" dirty="0">
                <a:latin typeface="Times New Roman"/>
                <a:cs typeface="Times New Roman"/>
              </a:rPr>
              <a:t> statice).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valorile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nodurilor</a:t>
            </a:r>
            <a:r>
              <a:rPr lang="en-US" dirty="0">
                <a:latin typeface="Times New Roman"/>
                <a:cs typeface="Times New Roman"/>
              </a:rPr>
              <a:t> interne </a:t>
            </a:r>
            <a:r>
              <a:rPr lang="en-US" dirty="0" err="1">
                <a:latin typeface="Times New Roman"/>
                <a:cs typeface="Times New Roman"/>
              </a:rPr>
              <a:t>sunt</a:t>
            </a:r>
            <a:r>
              <a:rPr lang="en-US" dirty="0">
                <a:latin typeface="Times New Roman"/>
                <a:cs typeface="Times New Roman"/>
              </a:rPr>
              <a:t> calculate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mod </a:t>
            </a:r>
            <a:r>
              <a:rPr lang="en-US" dirty="0" err="1">
                <a:latin typeface="Times New Roman"/>
                <a:cs typeface="Times New Roman"/>
              </a:rPr>
              <a:t>dinamic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manieră</a:t>
            </a:r>
            <a:r>
              <a:rPr lang="en-US" dirty="0">
                <a:latin typeface="Times New Roman"/>
                <a:cs typeface="Times New Roman"/>
              </a:rPr>
              <a:t> bottom-up, </a:t>
            </a:r>
            <a:r>
              <a:rPr lang="en-US" dirty="0" err="1">
                <a:latin typeface="Times New Roman"/>
                <a:cs typeface="Times New Roman"/>
              </a:rPr>
              <a:t>nivel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nivel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până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nodul-rădăcină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rezultată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3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bună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mutare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lui</a:t>
            </a:r>
            <a:r>
              <a:rPr lang="en-US" dirty="0">
                <a:latin typeface="Times New Roman"/>
                <a:cs typeface="Times New Roman"/>
              </a:rPr>
              <a:t> MAX din </a:t>
            </a:r>
            <a:r>
              <a:rPr lang="en-US" dirty="0" err="1">
                <a:latin typeface="Times New Roman"/>
                <a:cs typeface="Times New Roman"/>
              </a:rPr>
              <a:t>poziția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curentă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mutarea</a:t>
            </a:r>
            <a:r>
              <a:rPr lang="en-US" dirty="0">
                <a:latin typeface="Times New Roman"/>
                <a:cs typeface="Times New Roman"/>
              </a:rPr>
              <a:t> la </a:t>
            </a:r>
            <a:r>
              <a:rPr lang="en-US" dirty="0" err="1">
                <a:latin typeface="Times New Roman"/>
                <a:cs typeface="Times New Roman"/>
              </a:rPr>
              <a:t>stânga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Cel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bun </a:t>
            </a:r>
            <a:r>
              <a:rPr lang="en-US" dirty="0" err="1">
                <a:latin typeface="Times New Roman"/>
                <a:cs typeface="Times New Roman"/>
              </a:rPr>
              <a:t>răspuns</a:t>
            </a:r>
            <a:r>
              <a:rPr lang="en-US" dirty="0">
                <a:latin typeface="Times New Roman"/>
                <a:cs typeface="Times New Roman"/>
              </a:rPr>
              <a:t> al </a:t>
            </a:r>
            <a:r>
              <a:rPr lang="en-US" dirty="0" err="1">
                <a:latin typeface="Times New Roman"/>
                <a:cs typeface="Times New Roman"/>
              </a:rPr>
              <a:t>lui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mutarea</a:t>
            </a:r>
            <a:r>
              <a:rPr lang="en-US" dirty="0">
                <a:latin typeface="Times New Roman"/>
                <a:cs typeface="Times New Roman"/>
              </a:rPr>
              <a:t> la </a:t>
            </a:r>
            <a:r>
              <a:rPr lang="en-US" dirty="0" err="1">
                <a:latin typeface="Times New Roman"/>
                <a:cs typeface="Times New Roman"/>
              </a:rPr>
              <a:t>stânga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Această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secvență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jocului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poartă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denumirea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variație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principală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Ea</a:t>
            </a:r>
            <a:r>
              <a:rPr lang="en-US" dirty="0">
                <a:latin typeface="Times New Roman"/>
                <a:cs typeface="Times New Roman"/>
              </a:rPr>
              <a:t>  </a:t>
            </a:r>
            <a:r>
              <a:rPr lang="en-US" dirty="0" err="1">
                <a:latin typeface="Times New Roman"/>
                <a:cs typeface="Times New Roman"/>
              </a:rPr>
              <a:t>definește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jocul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optim</a:t>
            </a:r>
            <a:r>
              <a:rPr lang="en-US" dirty="0">
                <a:latin typeface="Times New Roman"/>
                <a:cs typeface="Times New Roman"/>
              </a:rPr>
              <a:t> de tip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ambele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părți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se </a:t>
            </a:r>
            <a:r>
              <a:rPr lang="en-US" dirty="0" err="1">
                <a:latin typeface="Times New Roman"/>
                <a:cs typeface="Times New Roman"/>
              </a:rPr>
              <a:t>observă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pozițiilor</a:t>
            </a:r>
            <a:r>
              <a:rPr lang="en-US" dirty="0">
                <a:latin typeface="Times New Roman"/>
                <a:cs typeface="Times New Roman"/>
              </a:rPr>
              <a:t> de-a </a:t>
            </a:r>
            <a:r>
              <a:rPr lang="en-US" dirty="0" err="1">
                <a:latin typeface="Times New Roman"/>
                <a:cs typeface="Times New Roman"/>
              </a:rPr>
              <a:t>lungul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variației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principale</a:t>
            </a:r>
            <a:r>
              <a:rPr lang="en-US" dirty="0">
                <a:latin typeface="Times New Roman"/>
                <a:cs typeface="Times New Roman"/>
              </a:rPr>
              <a:t> nu </a:t>
            </a:r>
            <a:r>
              <a:rPr lang="en-US" dirty="0" err="1">
                <a:latin typeface="Times New Roman"/>
                <a:cs typeface="Times New Roman"/>
              </a:rPr>
              <a:t>variază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Prin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urmare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b="1" i="1" dirty="0" err="1">
                <a:latin typeface="Times New Roman"/>
                <a:cs typeface="Times New Roman"/>
              </a:rPr>
              <a:t>mutările</a:t>
            </a:r>
            <a:r>
              <a:rPr lang="en-US" b="1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corecte</a:t>
            </a:r>
            <a:r>
              <a:rPr lang="en-US" b="1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sunt</a:t>
            </a:r>
            <a:r>
              <a:rPr lang="en-US" b="1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cele</a:t>
            </a:r>
            <a:r>
              <a:rPr lang="en-US" b="1" i="1" dirty="0">
                <a:latin typeface="Times New Roman"/>
                <a:cs typeface="Times New Roman"/>
              </a:rPr>
              <a:t> care </a:t>
            </a:r>
            <a:r>
              <a:rPr lang="en-US" b="1" i="1" dirty="0" err="1">
                <a:latin typeface="Times New Roman"/>
                <a:cs typeface="Times New Roman"/>
              </a:rPr>
              <a:t>conservă</a:t>
            </a:r>
            <a:r>
              <a:rPr lang="en-US" b="1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valoarea</a:t>
            </a:r>
            <a:r>
              <a:rPr lang="en-US" b="1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jocului</a:t>
            </a:r>
            <a:r>
              <a:rPr lang="en-US" b="1" i="1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382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2519" y="1470462"/>
            <a:ext cx="3689229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9144000" cy="1143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Proprietăți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algoritmului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9236"/>
            <a:ext cx="5029201" cy="4729164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Cât</a:t>
            </a:r>
            <a:r>
              <a:rPr lang="en-US" sz="2800" dirty="0">
                <a:solidFill>
                  <a:srgbClr val="333399"/>
                </a:solidFill>
                <a:latin typeface="Times New Roman"/>
                <a:cs typeface="Times New Roman"/>
              </a:rPr>
              <a:t> de </a:t>
            </a: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eficient</a:t>
            </a:r>
            <a:r>
              <a:rPr lang="en-US" sz="280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este</a:t>
            </a:r>
            <a:r>
              <a:rPr lang="en-US" sz="280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MiniMax</a:t>
            </a:r>
            <a:r>
              <a:rPr lang="en-US" sz="2800" dirty="0">
                <a:solidFill>
                  <a:srgbClr val="333399"/>
                </a:solidFill>
                <a:latin typeface="Times New Roman"/>
                <a:cs typeface="Times New Roman"/>
              </a:rPr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 err="1">
                <a:latin typeface="Times New Roman"/>
                <a:cs typeface="Times New Roman"/>
              </a:rPr>
              <a:t>Căutare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exhaustivă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manieră</a:t>
            </a:r>
            <a:r>
              <a:rPr lang="en-US" sz="2400" dirty="0">
                <a:latin typeface="Times New Roman"/>
                <a:cs typeface="Times New Roman"/>
              </a:rPr>
              <a:t> depth-first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timp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O(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spațiu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: O(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bm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  <a:latin typeface="Times New Roman"/>
              <a:cs typeface="Times New Roman"/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Exemple</a:t>
            </a:r>
            <a:r>
              <a:rPr lang="en-US" sz="2800" dirty="0">
                <a:solidFill>
                  <a:srgbClr val="333399"/>
                </a:solidFill>
                <a:latin typeface="Times New Roman"/>
                <a:cs typeface="Times New Roman"/>
              </a:rPr>
              <a:t>: </a:t>
            </a: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pentru</a:t>
            </a:r>
            <a:r>
              <a:rPr lang="en-US" sz="280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333399"/>
                </a:solidFill>
                <a:latin typeface="Times New Roman"/>
                <a:cs typeface="Times New Roman"/>
              </a:rPr>
              <a:t>șah</a:t>
            </a:r>
            <a:r>
              <a:rPr lang="en-US" sz="2800" kern="1200" dirty="0">
                <a:solidFill>
                  <a:srgbClr val="333399"/>
                </a:solidFill>
                <a:latin typeface="Times New Roman"/>
                <a:cs typeface="Times New Roman"/>
              </a:rPr>
              <a:t>, b </a:t>
            </a:r>
            <a:r>
              <a:rPr lang="en-US" sz="2800" kern="1200" dirty="0">
                <a:solidFill>
                  <a:srgbClr val="333399"/>
                </a:solidFill>
                <a:latin typeface="Times New Roman"/>
                <a:cs typeface="Times New Roman"/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  <a:latin typeface="Times New Roman"/>
              <a:cs typeface="Times New Roman"/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soluție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exactă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este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imposibilă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oare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chiar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trebuie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să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explorăm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întreg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arborele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194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59688"/>
            <a:ext cx="8839200" cy="5623132"/>
          </a:xfrm>
        </p:spPr>
        <p:txBody>
          <a:bodyPr>
            <a:normAutofit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Generează</a:t>
            </a:r>
            <a:r>
              <a:rPr lang="en-US"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întreg</a:t>
            </a:r>
            <a:r>
              <a:rPr lang="en-US"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arborele</a:t>
            </a:r>
            <a:r>
              <a:rPr lang="en-US"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joc</a:t>
            </a:r>
            <a:r>
              <a:rPr lang="en-US"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până</a:t>
            </a:r>
            <a:r>
              <a:rPr lang="en-US"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la </a:t>
            </a: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stările</a:t>
            </a:r>
            <a:r>
              <a:rPr lang="en-US"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terminale</a:t>
            </a:r>
            <a:endParaRPr lang="en-US" sz="22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Aplică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funcția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utilitate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fiecărei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stării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terminale</a:t>
            </a:r>
            <a:r>
              <a:rPr lang="en-US" sz="2200" dirty="0">
                <a:latin typeface="Times New Roman"/>
                <a:cs typeface="Times New Roman"/>
              </a:rPr>
              <a:t> - </a:t>
            </a:r>
            <a:r>
              <a:rPr lang="en-US" sz="2200" dirty="0" err="1">
                <a:latin typeface="Times New Roman"/>
                <a:cs typeface="Times New Roman"/>
              </a:rPr>
              <a:t>obține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valoarea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stării</a:t>
            </a: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2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/>
                <a:cs typeface="Times New Roman"/>
              </a:rPr>
              <a:t>Deplasează-te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înapoi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arbore, de la </a:t>
            </a:r>
            <a:r>
              <a:rPr lang="en-US" sz="2200" dirty="0" err="1">
                <a:latin typeface="Times New Roman"/>
                <a:cs typeface="Times New Roman"/>
              </a:rPr>
              <a:t>nodurile-frunze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spre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nodul-rădăcină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determinând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corespunzător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fiecărui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nivel</a:t>
            </a:r>
            <a:r>
              <a:rPr lang="en-US" sz="2200" dirty="0">
                <a:latin typeface="Times New Roman"/>
                <a:cs typeface="Times New Roman"/>
              </a:rPr>
              <a:t> al </a:t>
            </a:r>
            <a:r>
              <a:rPr lang="en-US" sz="2200" dirty="0" err="1">
                <a:latin typeface="Times New Roman"/>
                <a:cs typeface="Times New Roman"/>
              </a:rPr>
              <a:t>arborelui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valorile</a:t>
            </a:r>
            <a:r>
              <a:rPr lang="en-US" sz="2200" dirty="0">
                <a:latin typeface="Times New Roman"/>
                <a:cs typeface="Times New Roman"/>
              </a:rPr>
              <a:t> care </a:t>
            </a:r>
            <a:r>
              <a:rPr lang="en-US" sz="2200" dirty="0" err="1">
                <a:latin typeface="Times New Roman"/>
                <a:cs typeface="Times New Roman"/>
              </a:rPr>
              <a:t>reprezintă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nodurilor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aflate</a:t>
            </a:r>
            <a:r>
              <a:rPr lang="en-US" sz="2200" dirty="0">
                <a:latin typeface="Times New Roman"/>
                <a:cs typeface="Times New Roman"/>
              </a:rPr>
              <a:t> la </a:t>
            </a:r>
            <a:r>
              <a:rPr lang="en-US" sz="2200" dirty="0" err="1">
                <a:latin typeface="Times New Roman"/>
                <a:cs typeface="Times New Roman"/>
              </a:rPr>
              <a:t>acel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nivel</a:t>
            </a:r>
            <a:r>
              <a:rPr lang="en-US" sz="2200" dirty="0">
                <a:latin typeface="Times New Roman"/>
                <a:cs typeface="Times New Roman"/>
              </a:rPr>
              <a:t>. </a:t>
            </a:r>
            <a:r>
              <a:rPr lang="en-US" sz="2200" dirty="0" err="1">
                <a:latin typeface="Times New Roman"/>
                <a:cs typeface="Times New Roman"/>
              </a:rPr>
              <a:t>Propagarea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acestor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valori</a:t>
            </a:r>
            <a:r>
              <a:rPr lang="en-US" sz="2200" dirty="0">
                <a:latin typeface="Times New Roman"/>
                <a:cs typeface="Times New Roman"/>
              </a:rPr>
              <a:t> la </a:t>
            </a:r>
            <a:r>
              <a:rPr lang="en-US" sz="2200" dirty="0" err="1">
                <a:latin typeface="Times New Roman"/>
                <a:cs typeface="Times New Roman"/>
              </a:rPr>
              <a:t>niveluri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anterioare</a:t>
            </a:r>
            <a:r>
              <a:rPr lang="en-US" sz="2200" dirty="0">
                <a:latin typeface="Times New Roman"/>
                <a:cs typeface="Times New Roman"/>
              </a:rPr>
              <a:t> se face </a:t>
            </a:r>
            <a:r>
              <a:rPr lang="en-US" sz="2200" dirty="0" err="1">
                <a:latin typeface="Times New Roman"/>
                <a:cs typeface="Times New Roman"/>
              </a:rPr>
              <a:t>prin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intermediul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nodurilor-părinte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succesive</a:t>
            </a:r>
            <a:r>
              <a:rPr lang="en-US" sz="2200" dirty="0">
                <a:latin typeface="Times New Roman"/>
                <a:cs typeface="Times New Roman"/>
              </a:rPr>
              <a:t>, conform </a:t>
            </a:r>
            <a:r>
              <a:rPr lang="en-US" sz="2200" dirty="0" err="1">
                <a:latin typeface="Times New Roman"/>
                <a:cs typeface="Times New Roman"/>
              </a:rPr>
              <a:t>următoarei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reguli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cs typeface="Times New Roman"/>
              </a:rPr>
              <a:t>	- </a:t>
            </a:r>
            <a:r>
              <a:rPr lang="en-US" sz="2200" dirty="0" err="1">
                <a:latin typeface="Times New Roman"/>
                <a:cs typeface="Times New Roman"/>
              </a:rPr>
              <a:t>dacă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starea-părinte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un nod de tip MAX, </a:t>
            </a:r>
            <a:r>
              <a:rPr lang="en-US" sz="2200" dirty="0" err="1">
                <a:latin typeface="Times New Roman"/>
                <a:cs typeface="Times New Roman"/>
              </a:rPr>
              <a:t>atribuie-i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maximul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dintre</a:t>
            </a:r>
            <a:r>
              <a:rPr lang="en-US" sz="2200" dirty="0">
                <a:latin typeface="Times New Roman"/>
                <a:cs typeface="Times New Roman"/>
              </a:rPr>
              <a:t> 	</a:t>
            </a:r>
            <a:r>
              <a:rPr lang="en-US" sz="2200" dirty="0" err="1">
                <a:latin typeface="Times New Roman"/>
                <a:cs typeface="Times New Roman"/>
              </a:rPr>
              <a:t>valorile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avute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fii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săi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cs typeface="Times New Roman"/>
              </a:rPr>
              <a:t>	- </a:t>
            </a:r>
            <a:r>
              <a:rPr lang="en-US" sz="2200" dirty="0" err="1">
                <a:latin typeface="Times New Roman"/>
                <a:cs typeface="Times New Roman"/>
              </a:rPr>
              <a:t>dacă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starea-părinte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este</a:t>
            </a:r>
            <a:r>
              <a:rPr lang="en-US" sz="2200" dirty="0">
                <a:latin typeface="Times New Roman"/>
                <a:cs typeface="Times New Roman"/>
              </a:rPr>
              <a:t> un nod de tip MIN, </a:t>
            </a:r>
            <a:r>
              <a:rPr lang="en-US" sz="2200" dirty="0" err="1">
                <a:latin typeface="Times New Roman"/>
                <a:cs typeface="Times New Roman"/>
              </a:rPr>
              <a:t>atribuie-i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minimul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dintre</a:t>
            </a:r>
            <a:r>
              <a:rPr lang="en-US" sz="2200" dirty="0">
                <a:latin typeface="Times New Roman"/>
                <a:cs typeface="Times New Roman"/>
              </a:rPr>
              <a:t> 	</a:t>
            </a:r>
            <a:r>
              <a:rPr lang="en-US" sz="2200" dirty="0" err="1">
                <a:latin typeface="Times New Roman"/>
                <a:cs typeface="Times New Roman"/>
              </a:rPr>
              <a:t>valorile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avute</a:t>
            </a:r>
            <a:r>
              <a:rPr lang="en-US" sz="2200" dirty="0">
                <a:latin typeface="Times New Roman"/>
                <a:cs typeface="Times New Roman"/>
              </a:rPr>
              <a:t> de </a:t>
            </a:r>
            <a:r>
              <a:rPr lang="en-US" sz="2200" dirty="0" err="1">
                <a:latin typeface="Times New Roman"/>
                <a:cs typeface="Times New Roman"/>
              </a:rPr>
              <a:t>fii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săi</a:t>
            </a:r>
            <a:r>
              <a:rPr lang="en-US" sz="2200" dirty="0">
                <a:latin typeface="Times New Roman"/>
                <a:cs typeface="Times New Roman"/>
              </a:rPr>
              <a:t>;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/>
                <a:cs typeface="Times New Roman"/>
              </a:rPr>
              <a:t>4. 	</a:t>
            </a:r>
            <a:r>
              <a:rPr lang="en-US" sz="2200" dirty="0" err="1">
                <a:latin typeface="Times New Roman"/>
                <a:cs typeface="Times New Roman"/>
              </a:rPr>
              <a:t>Ajuns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nodul-rădăcină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alege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pentru</a:t>
            </a:r>
            <a:r>
              <a:rPr lang="en-US" sz="2200" dirty="0">
                <a:latin typeface="Times New Roman"/>
                <a:cs typeface="Times New Roman"/>
              </a:rPr>
              <a:t> MAX </a:t>
            </a:r>
            <a:r>
              <a:rPr lang="en-US" sz="2200" dirty="0" err="1">
                <a:latin typeface="Times New Roman"/>
                <a:cs typeface="Times New Roman"/>
              </a:rPr>
              <a:t>acea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mutare</a:t>
            </a:r>
            <a:r>
              <a:rPr lang="en-US" sz="2200" dirty="0">
                <a:latin typeface="Times New Roman"/>
                <a:cs typeface="Times New Roman"/>
              </a:rPr>
              <a:t> care conduce la </a:t>
            </a:r>
            <a:r>
              <a:rPr lang="en-US" sz="2200" dirty="0" err="1">
                <a:latin typeface="Times New Roman"/>
                <a:cs typeface="Times New Roman"/>
              </a:rPr>
              <a:t>valoarea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maximă</a:t>
            </a:r>
            <a:r>
              <a:rPr lang="en-US" sz="2200" dirty="0">
                <a:latin typeface="Times New Roman"/>
                <a:cs typeface="Times New Roman"/>
              </a:rPr>
              <a:t>. </a:t>
            </a:r>
            <a:r>
              <a:rPr lang="en-US" sz="2200" dirty="0" err="1">
                <a:latin typeface="Times New Roman"/>
                <a:cs typeface="Times New Roman"/>
              </a:rPr>
              <a:t>Mutarea</a:t>
            </a:r>
            <a:r>
              <a:rPr lang="en-US" sz="2200" dirty="0">
                <a:latin typeface="Times New Roman"/>
                <a:cs typeface="Times New Roman"/>
              </a:rPr>
              <a:t> se </a:t>
            </a:r>
            <a:r>
              <a:rPr lang="en-US" sz="2200" dirty="0" err="1">
                <a:latin typeface="Times New Roman"/>
                <a:cs typeface="Times New Roman"/>
              </a:rPr>
              <a:t>numește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b="1" i="1" dirty="0" err="1">
                <a:latin typeface="Times New Roman"/>
                <a:cs typeface="Times New Roman"/>
              </a:rPr>
              <a:t>decizia</a:t>
            </a:r>
            <a:r>
              <a:rPr lang="en-US" sz="2200" b="1" i="1" dirty="0">
                <a:latin typeface="Times New Roman"/>
                <a:cs typeface="Times New Roman"/>
              </a:rPr>
              <a:t> </a:t>
            </a:r>
            <a:r>
              <a:rPr lang="en-US" sz="2200" b="1" i="1" dirty="0" err="1">
                <a:latin typeface="Times New Roman"/>
                <a:cs typeface="Times New Roman"/>
              </a:rPr>
              <a:t>minimax</a:t>
            </a:r>
            <a:r>
              <a:rPr lang="en-US" sz="2200" b="1" i="1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- </a:t>
            </a:r>
            <a:r>
              <a:rPr lang="en-US" sz="2200" dirty="0" err="1">
                <a:latin typeface="Times New Roman"/>
                <a:cs typeface="Times New Roman"/>
              </a:rPr>
              <a:t>maximizează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utilitatea</a:t>
            </a:r>
            <a:r>
              <a:rPr lang="en-US" sz="2200" dirty="0">
                <a:latin typeface="Times New Roman"/>
                <a:cs typeface="Times New Roman"/>
              </a:rPr>
              <a:t>, </a:t>
            </a:r>
            <a:r>
              <a:rPr lang="en-US" sz="2200" dirty="0" err="1">
                <a:latin typeface="Times New Roman"/>
                <a:cs typeface="Times New Roman"/>
              </a:rPr>
              <a:t>în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ipoteza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că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oponentul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joacă</a:t>
            </a:r>
            <a:r>
              <a:rPr lang="en-US" sz="2200" dirty="0">
                <a:latin typeface="Times New Roman"/>
                <a:cs typeface="Times New Roman"/>
              </a:rPr>
              <a:t> perfect cu </a:t>
            </a:r>
            <a:r>
              <a:rPr lang="en-US" sz="2200" dirty="0" err="1">
                <a:latin typeface="Times New Roman"/>
                <a:cs typeface="Times New Roman"/>
              </a:rPr>
              <a:t>scopul</a:t>
            </a:r>
            <a:r>
              <a:rPr lang="en-US" sz="2200" dirty="0">
                <a:latin typeface="Times New Roman"/>
                <a:cs typeface="Times New Roman"/>
              </a:rPr>
              <a:t> de a o </a:t>
            </a:r>
            <a:r>
              <a:rPr lang="en-US" sz="2200" dirty="0" err="1">
                <a:latin typeface="Times New Roman"/>
                <a:cs typeface="Times New Roman"/>
              </a:rPr>
              <a:t>minimiza</a:t>
            </a:r>
            <a:r>
              <a:rPr lang="en-US" sz="2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-141121" y="45303"/>
            <a:ext cx="9506425" cy="1143000"/>
          </a:xfrm>
        </p:spPr>
        <p:txBody>
          <a:bodyPr>
            <a:noAutofit/>
          </a:bodyPr>
          <a:lstStyle/>
          <a:p>
            <a:r>
              <a:rPr lang="en-US" sz="3500" dirty="0" err="1">
                <a:latin typeface="Times New Roman"/>
                <a:cs typeface="Times New Roman"/>
              </a:rPr>
              <a:t>Limitări</a:t>
            </a:r>
            <a:r>
              <a:rPr lang="en-US" sz="3500" dirty="0">
                <a:latin typeface="Times New Roman"/>
                <a:cs typeface="Times New Roman"/>
              </a:rPr>
              <a:t> date de </a:t>
            </a:r>
            <a:r>
              <a:rPr lang="en-US" sz="3500" dirty="0" err="1">
                <a:latin typeface="Times New Roman"/>
                <a:cs typeface="Times New Roman"/>
              </a:rPr>
              <a:t>resurse</a:t>
            </a:r>
            <a:r>
              <a:rPr lang="en-US" sz="3500" dirty="0">
                <a:latin typeface="Times New Roman"/>
                <a:cs typeface="Times New Roman"/>
              </a:rPr>
              <a:t> ale </a:t>
            </a:r>
            <a:r>
              <a:rPr lang="en-US" sz="3500" dirty="0" err="1">
                <a:latin typeface="Times New Roman"/>
                <a:cs typeface="Times New Roman"/>
              </a:rPr>
              <a:t>algoritmului</a:t>
            </a:r>
            <a:r>
              <a:rPr lang="en-US" sz="3500" dirty="0">
                <a:latin typeface="Times New Roman"/>
                <a:cs typeface="Times New Roman"/>
              </a:rPr>
              <a:t>  </a:t>
            </a:r>
            <a:r>
              <a:rPr lang="en-US" sz="3500" dirty="0" err="1">
                <a:latin typeface="Times New Roman"/>
                <a:cs typeface="Times New Roman"/>
              </a:rPr>
              <a:t>MiniMax</a:t>
            </a:r>
            <a:endParaRPr lang="en-US"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878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8698" y="1188303"/>
            <a:ext cx="6048252" cy="4525963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problemă</a:t>
            </a:r>
            <a:r>
              <a:rPr lang="en-US" sz="1500" dirty="0">
                <a:latin typeface="Times New Roman"/>
                <a:cs typeface="Times New Roman"/>
              </a:rPr>
              <a:t>: </a:t>
            </a:r>
            <a:r>
              <a:rPr lang="en-US" sz="1500" dirty="0" err="1">
                <a:latin typeface="Times New Roman"/>
                <a:cs typeface="Times New Roman"/>
              </a:rPr>
              <a:t>în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jocuri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reale</a:t>
            </a:r>
            <a:r>
              <a:rPr lang="en-US" sz="1500" dirty="0">
                <a:latin typeface="Times New Roman"/>
                <a:cs typeface="Times New Roman"/>
              </a:rPr>
              <a:t>, nu </a:t>
            </a:r>
            <a:r>
              <a:rPr lang="en-US" sz="1500" dirty="0" err="1">
                <a:latin typeface="Times New Roman"/>
                <a:cs typeface="Times New Roman"/>
              </a:rPr>
              <a:t>putem</a:t>
            </a:r>
            <a:r>
              <a:rPr lang="en-US" sz="1500" dirty="0">
                <a:latin typeface="Times New Roman"/>
                <a:cs typeface="Times New Roman"/>
              </a:rPr>
              <a:t> genera tot </a:t>
            </a:r>
            <a:r>
              <a:rPr lang="en-US" sz="1500" dirty="0" err="1">
                <a:latin typeface="Times New Roman"/>
                <a:cs typeface="Times New Roman"/>
              </a:rPr>
              <a:t>arborele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până</a:t>
            </a:r>
            <a:r>
              <a:rPr lang="en-US" sz="1500" dirty="0">
                <a:latin typeface="Times New Roman"/>
                <a:cs typeface="Times New Roman"/>
              </a:rPr>
              <a:t> la </a:t>
            </a:r>
            <a:r>
              <a:rPr lang="en-US" sz="1500" dirty="0" err="1">
                <a:latin typeface="Times New Roman"/>
                <a:cs typeface="Times New Roman"/>
              </a:rPr>
              <a:t>frunze</a:t>
            </a:r>
            <a:r>
              <a:rPr lang="en-US" sz="1500" dirty="0">
                <a:latin typeface="Times New Roman"/>
                <a:cs typeface="Times New Roman"/>
              </a:rPr>
              <a:t> din </a:t>
            </a:r>
            <a:r>
              <a:rPr lang="en-US" sz="1500" dirty="0" err="1">
                <a:latin typeface="Times New Roman"/>
                <a:cs typeface="Times New Roman"/>
              </a:rPr>
              <a:t>cauza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resurselor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limitate</a:t>
            </a:r>
            <a:r>
              <a:rPr lang="en-US" sz="1500" dirty="0">
                <a:latin typeface="Times New Roman"/>
                <a:cs typeface="Times New Roman"/>
              </a:rPr>
              <a:t> (</a:t>
            </a:r>
            <a:r>
              <a:rPr lang="en-US" sz="1500" dirty="0" err="1">
                <a:latin typeface="Times New Roman"/>
                <a:cs typeface="Times New Roman"/>
              </a:rPr>
              <a:t>timp</a:t>
            </a:r>
            <a:r>
              <a:rPr lang="en-US" sz="1500" dirty="0">
                <a:latin typeface="Times New Roman"/>
                <a:cs typeface="Times New Roman"/>
              </a:rPr>
              <a:t> + </a:t>
            </a:r>
            <a:r>
              <a:rPr lang="en-US" sz="1500" dirty="0" err="1">
                <a:latin typeface="Times New Roman"/>
                <a:cs typeface="Times New Roman"/>
              </a:rPr>
              <a:t>spațiu</a:t>
            </a:r>
            <a:r>
              <a:rPr lang="en-US" sz="1500" dirty="0">
                <a:latin typeface="Times New Roman"/>
                <a:cs typeface="Times New Roman"/>
              </a:rPr>
              <a:t>)</a:t>
            </a:r>
          </a:p>
          <a:p>
            <a:pPr algn="just" eaLnBrk="1" hangingPunct="1">
              <a:lnSpc>
                <a:spcPct val="110000"/>
              </a:lnSpc>
            </a:pPr>
            <a:endParaRPr lang="en-US" sz="15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soluție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posibilă</a:t>
            </a:r>
            <a:r>
              <a:rPr lang="en-US" sz="1500" dirty="0">
                <a:latin typeface="Times New Roman"/>
                <a:cs typeface="Times New Roman"/>
              </a:rPr>
              <a:t>: </a:t>
            </a:r>
            <a:r>
              <a:rPr lang="en-US" sz="1500" dirty="0" err="1">
                <a:latin typeface="Times New Roman"/>
                <a:cs typeface="Times New Roman"/>
              </a:rPr>
              <a:t>căutare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în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adâncime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limitată</a:t>
            </a:r>
            <a:endParaRPr lang="en-US" sz="1500" dirty="0">
              <a:latin typeface="Times New Roman"/>
              <a:cs typeface="Times New Roman"/>
            </a:endParaRPr>
          </a:p>
          <a:p>
            <a:pPr lvl="1"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caută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până</a:t>
            </a:r>
            <a:r>
              <a:rPr lang="en-US" sz="1500" dirty="0">
                <a:latin typeface="Times New Roman"/>
                <a:cs typeface="Times New Roman"/>
              </a:rPr>
              <a:t> la o </a:t>
            </a:r>
            <a:r>
              <a:rPr lang="en-US" sz="1500" dirty="0" err="1">
                <a:latin typeface="Times New Roman"/>
                <a:cs typeface="Times New Roman"/>
              </a:rPr>
              <a:t>anumită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adâncime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în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arborele</a:t>
            </a:r>
            <a:r>
              <a:rPr lang="en-US" sz="1500" dirty="0">
                <a:latin typeface="Times New Roman"/>
                <a:cs typeface="Times New Roman"/>
              </a:rPr>
              <a:t> de </a:t>
            </a:r>
            <a:r>
              <a:rPr lang="en-US" sz="1500" dirty="0" err="1">
                <a:latin typeface="Times New Roman"/>
                <a:cs typeface="Times New Roman"/>
              </a:rPr>
              <a:t>joc</a:t>
            </a:r>
            <a:endParaRPr lang="en-US" sz="1500" dirty="0">
              <a:latin typeface="Times New Roman"/>
              <a:cs typeface="Times New Roman"/>
            </a:endParaRPr>
          </a:p>
          <a:p>
            <a:pPr lvl="1"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înlocuiește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utilitățile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stărilor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terminale</a:t>
            </a:r>
            <a:r>
              <a:rPr lang="en-US" sz="1500" dirty="0">
                <a:latin typeface="Times New Roman"/>
                <a:cs typeface="Times New Roman"/>
              </a:rPr>
              <a:t> (care </a:t>
            </a:r>
            <a:r>
              <a:rPr lang="en-US" sz="1500" dirty="0" err="1">
                <a:latin typeface="Times New Roman"/>
                <a:cs typeface="Times New Roman"/>
              </a:rPr>
              <a:t>sunt</a:t>
            </a:r>
            <a:r>
              <a:rPr lang="en-US" sz="1500" dirty="0">
                <a:latin typeface="Times New Roman"/>
                <a:cs typeface="Times New Roman"/>
              </a:rPr>
              <a:t> calculate exact, </a:t>
            </a:r>
            <a:r>
              <a:rPr lang="en-US" sz="1500" dirty="0" err="1">
                <a:latin typeface="Times New Roman"/>
                <a:cs typeface="Times New Roman"/>
              </a:rPr>
              <a:t>după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regulile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jocului</a:t>
            </a:r>
            <a:r>
              <a:rPr lang="en-US" sz="1500" dirty="0">
                <a:latin typeface="Times New Roman"/>
                <a:cs typeface="Times New Roman"/>
              </a:rPr>
              <a:t>) cu o </a:t>
            </a:r>
            <a:r>
              <a:rPr lang="en-US" sz="1500" dirty="0" err="1">
                <a:latin typeface="Times New Roman"/>
                <a:cs typeface="Times New Roman"/>
              </a:rPr>
              <a:t>funcție</a:t>
            </a:r>
            <a:r>
              <a:rPr lang="en-US" sz="1500" dirty="0">
                <a:latin typeface="Times New Roman"/>
                <a:cs typeface="Times New Roman"/>
              </a:rPr>
              <a:t> de </a:t>
            </a:r>
            <a:r>
              <a:rPr lang="en-US" sz="1500" dirty="0" err="1">
                <a:latin typeface="Times New Roman"/>
                <a:cs typeface="Times New Roman"/>
              </a:rPr>
              <a:t>evaluare</a:t>
            </a:r>
            <a:r>
              <a:rPr lang="en-US" sz="1500" dirty="0">
                <a:latin typeface="Times New Roman"/>
                <a:cs typeface="Times New Roman"/>
              </a:rPr>
              <a:t> a </a:t>
            </a:r>
            <a:r>
              <a:rPr lang="en-US" sz="1500" dirty="0" err="1">
                <a:latin typeface="Times New Roman"/>
                <a:cs typeface="Times New Roman"/>
              </a:rPr>
              <a:t>utilității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unor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stări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neterminale</a:t>
            </a:r>
            <a:r>
              <a:rPr lang="en-US" sz="1500" dirty="0">
                <a:latin typeface="Times New Roman"/>
                <a:cs typeface="Times New Roman"/>
              </a:rPr>
              <a:t> (</a:t>
            </a:r>
            <a:r>
              <a:rPr lang="en-US" sz="1500" dirty="0" err="1">
                <a:latin typeface="Times New Roman"/>
                <a:cs typeface="Times New Roman"/>
              </a:rPr>
              <a:t>această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funcție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aproximează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utilitatea</a:t>
            </a:r>
            <a:r>
              <a:rPr lang="en-US" sz="1500" dirty="0">
                <a:latin typeface="Times New Roman"/>
                <a:cs typeface="Times New Roman"/>
              </a:rPr>
              <a:t>)</a:t>
            </a:r>
          </a:p>
          <a:p>
            <a:pPr lvl="1" algn="just" eaLnBrk="1" hangingPunct="1">
              <a:lnSpc>
                <a:spcPct val="110000"/>
              </a:lnSpc>
            </a:pPr>
            <a:endParaRPr lang="en-US" sz="15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exemplu</a:t>
            </a:r>
            <a:r>
              <a:rPr lang="en-US" sz="1500" dirty="0">
                <a:latin typeface="Times New Roman"/>
                <a:cs typeface="Times New Roman"/>
              </a:rPr>
              <a:t>: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avem</a:t>
            </a:r>
            <a:r>
              <a:rPr lang="en-US" sz="1500" dirty="0">
                <a:latin typeface="Times New Roman"/>
                <a:cs typeface="Times New Roman"/>
              </a:rPr>
              <a:t> la </a:t>
            </a:r>
            <a:r>
              <a:rPr lang="en-US" sz="1500" dirty="0" err="1">
                <a:latin typeface="Times New Roman"/>
                <a:cs typeface="Times New Roman"/>
              </a:rPr>
              <a:t>dispoziție</a:t>
            </a:r>
            <a:r>
              <a:rPr lang="en-US" sz="1500" dirty="0">
                <a:latin typeface="Times New Roman"/>
                <a:cs typeface="Times New Roman"/>
              </a:rPr>
              <a:t> 100 de </a:t>
            </a:r>
            <a:r>
              <a:rPr lang="en-US" sz="1500" dirty="0" err="1">
                <a:latin typeface="Times New Roman"/>
                <a:cs typeface="Times New Roman"/>
              </a:rPr>
              <a:t>secunde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petru</a:t>
            </a:r>
            <a:r>
              <a:rPr lang="en-US" sz="1500" dirty="0">
                <a:latin typeface="Times New Roman"/>
                <a:cs typeface="Times New Roman"/>
              </a:rPr>
              <a:t> a </a:t>
            </a:r>
            <a:r>
              <a:rPr lang="en-US" sz="1500" dirty="0" err="1">
                <a:latin typeface="Times New Roman"/>
                <a:cs typeface="Times New Roman"/>
              </a:rPr>
              <a:t>realiza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mutarea</a:t>
            </a:r>
            <a:r>
              <a:rPr lang="en-US" sz="1500" dirty="0">
                <a:latin typeface="Times New Roman"/>
                <a:cs typeface="Times New Roman"/>
              </a:rPr>
              <a:t>; 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putem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explora</a:t>
            </a:r>
            <a:r>
              <a:rPr lang="en-US" sz="1500" dirty="0">
                <a:latin typeface="Times New Roman"/>
                <a:cs typeface="Times New Roman"/>
              </a:rPr>
              <a:t> 10000 </a:t>
            </a:r>
            <a:r>
              <a:rPr lang="en-US" sz="1500" dirty="0" err="1">
                <a:latin typeface="Times New Roman"/>
                <a:cs typeface="Times New Roman"/>
              </a:rPr>
              <a:t>noduri</a:t>
            </a:r>
            <a:r>
              <a:rPr lang="en-US" sz="1500" dirty="0">
                <a:latin typeface="Times New Roman"/>
                <a:cs typeface="Times New Roman"/>
              </a:rPr>
              <a:t> / </a:t>
            </a:r>
            <a:r>
              <a:rPr lang="en-US" sz="1500" dirty="0" err="1">
                <a:latin typeface="Times New Roman"/>
                <a:cs typeface="Times New Roman"/>
              </a:rPr>
              <a:t>secundă</a:t>
            </a:r>
            <a:r>
              <a:rPr lang="en-US" sz="1500" dirty="0">
                <a:latin typeface="Times New Roman"/>
                <a:cs typeface="Times New Roman"/>
              </a:rPr>
              <a:t>;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în</a:t>
            </a:r>
            <a:r>
              <a:rPr lang="en-US" sz="1500" dirty="0">
                <a:latin typeface="Times New Roman"/>
                <a:cs typeface="Times New Roman"/>
              </a:rPr>
              <a:t> 100 de </a:t>
            </a:r>
            <a:r>
              <a:rPr lang="en-US" sz="1500" dirty="0" err="1">
                <a:latin typeface="Times New Roman"/>
                <a:cs typeface="Times New Roman"/>
              </a:rPr>
              <a:t>secunde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putem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explora</a:t>
            </a:r>
            <a:r>
              <a:rPr lang="en-US" sz="1500" dirty="0">
                <a:latin typeface="Times New Roman"/>
                <a:cs typeface="Times New Roman"/>
              </a:rPr>
              <a:t> 1 </a:t>
            </a:r>
            <a:r>
              <a:rPr lang="en-US" sz="1500" dirty="0" err="1">
                <a:latin typeface="Times New Roman"/>
                <a:cs typeface="Times New Roman"/>
              </a:rPr>
              <a:t>Milion</a:t>
            </a:r>
            <a:r>
              <a:rPr lang="en-US" sz="1500" dirty="0">
                <a:latin typeface="Times New Roman"/>
                <a:cs typeface="Times New Roman"/>
              </a:rPr>
              <a:t> de </a:t>
            </a:r>
            <a:r>
              <a:rPr lang="en-US" sz="1500" dirty="0" err="1">
                <a:latin typeface="Times New Roman"/>
                <a:cs typeface="Times New Roman"/>
              </a:rPr>
              <a:t>noduri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pentru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mutare</a:t>
            </a:r>
            <a:endParaRPr lang="en-US" sz="1500" dirty="0">
              <a:latin typeface="Times New Roman"/>
              <a:cs typeface="Times New Roman"/>
            </a:endParaRPr>
          </a:p>
          <a:p>
            <a:pPr lvl="1"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algoritmul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-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(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îl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prezentăm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azi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)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ajunge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la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adâncime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8 –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performanță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bună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în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1500" dirty="0" err="1">
                <a:latin typeface="Times New Roman"/>
                <a:cs typeface="Times New Roman"/>
                <a:sym typeface="Symbol" pitchFamily="18" charset="2"/>
              </a:rPr>
              <a:t>șah</a:t>
            </a:r>
            <a:r>
              <a:rPr lang="en-US" sz="1500" dirty="0">
                <a:latin typeface="Times New Roman"/>
                <a:cs typeface="Times New Roman"/>
                <a:sym typeface="Symbol" pitchFamily="18" charset="2"/>
              </a:rPr>
              <a:t> (stockfish);</a:t>
            </a:r>
          </a:p>
          <a:p>
            <a:pPr algn="just" eaLnBrk="1" hangingPunct="1">
              <a:lnSpc>
                <a:spcPct val="110000"/>
              </a:lnSpc>
            </a:pPr>
            <a:endParaRPr lang="en-US" sz="15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garanția</a:t>
            </a:r>
            <a:r>
              <a:rPr lang="en-US" sz="1500" dirty="0">
                <a:latin typeface="Times New Roman"/>
                <a:cs typeface="Times New Roman"/>
              </a:rPr>
              <a:t> de </a:t>
            </a:r>
            <a:r>
              <a:rPr lang="en-US" sz="1500" dirty="0" err="1">
                <a:latin typeface="Times New Roman"/>
                <a:cs typeface="Times New Roman"/>
              </a:rPr>
              <a:t>optimalitate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dispare</a:t>
            </a:r>
            <a:r>
              <a:rPr lang="en-US" sz="1500" dirty="0">
                <a:latin typeface="Times New Roman"/>
                <a:cs typeface="Times New Roman"/>
              </a:rPr>
              <a:t>;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1500" dirty="0">
                <a:latin typeface="Times New Roman"/>
                <a:cs typeface="Times New Roman"/>
              </a:rPr>
              <a:t>cu </a:t>
            </a:r>
            <a:r>
              <a:rPr lang="en-US" sz="1500" dirty="0" err="1">
                <a:latin typeface="Times New Roman"/>
                <a:cs typeface="Times New Roman"/>
              </a:rPr>
              <a:t>cât</a:t>
            </a:r>
            <a:r>
              <a:rPr lang="en-US" sz="1500" dirty="0">
                <a:latin typeface="Times New Roman"/>
                <a:cs typeface="Times New Roman"/>
              </a:rPr>
              <a:t> pot </a:t>
            </a:r>
            <a:r>
              <a:rPr lang="en-US" sz="1500" dirty="0" err="1">
                <a:latin typeface="Times New Roman"/>
                <a:cs typeface="Times New Roman"/>
              </a:rPr>
              <a:t>analiza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mai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multe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noduri</a:t>
            </a:r>
            <a:r>
              <a:rPr lang="en-US" sz="1500" dirty="0">
                <a:latin typeface="Times New Roman"/>
                <a:cs typeface="Times New Roman"/>
              </a:rPr>
              <a:t> cu </a:t>
            </a:r>
            <a:r>
              <a:rPr lang="en-US" sz="1500" dirty="0" err="1">
                <a:latin typeface="Times New Roman"/>
                <a:cs typeface="Times New Roman"/>
              </a:rPr>
              <a:t>atât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mutarea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este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mai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bună</a:t>
            </a:r>
            <a:r>
              <a:rPr lang="en-US" sz="1500" dirty="0">
                <a:latin typeface="Times New Roman"/>
                <a:cs typeface="Times New Roman"/>
              </a:rPr>
              <a:t>;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1500" dirty="0" err="1">
                <a:latin typeface="Times New Roman"/>
                <a:cs typeface="Times New Roman"/>
              </a:rPr>
              <a:t>uneori</a:t>
            </a:r>
            <a:r>
              <a:rPr lang="en-US" sz="1500" dirty="0">
                <a:latin typeface="Times New Roman"/>
                <a:cs typeface="Times New Roman"/>
              </a:rPr>
              <a:t> pot </a:t>
            </a:r>
            <a:r>
              <a:rPr lang="en-US" sz="1500" dirty="0" err="1">
                <a:latin typeface="Times New Roman"/>
                <a:cs typeface="Times New Roman"/>
              </a:rPr>
              <a:t>folosi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și</a:t>
            </a:r>
            <a:r>
              <a:rPr lang="en-US" sz="1500" dirty="0">
                <a:latin typeface="Times New Roman"/>
                <a:cs typeface="Times New Roman"/>
              </a:rPr>
              <a:t> un </a:t>
            </a:r>
            <a:r>
              <a:rPr lang="en-US" sz="1500" dirty="0" err="1">
                <a:latin typeface="Times New Roman"/>
                <a:cs typeface="Times New Roman"/>
              </a:rPr>
              <a:t>algoritm</a:t>
            </a:r>
            <a:r>
              <a:rPr lang="en-US" sz="1500" dirty="0">
                <a:latin typeface="Times New Roman"/>
                <a:cs typeface="Times New Roman"/>
              </a:rPr>
              <a:t> de </a:t>
            </a:r>
            <a:r>
              <a:rPr lang="en-US" sz="1500" dirty="0" err="1">
                <a:latin typeface="Times New Roman"/>
                <a:cs typeface="Times New Roman"/>
              </a:rPr>
              <a:t>căutare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iterativea</a:t>
            </a:r>
            <a:r>
              <a:rPr lang="en-US" sz="1500" dirty="0">
                <a:latin typeface="Times New Roman"/>
                <a:cs typeface="Times New Roman"/>
              </a:rPr>
              <a:t>/</a:t>
            </a:r>
            <a:r>
              <a:rPr lang="en-US" sz="1500" dirty="0" err="1">
                <a:latin typeface="Times New Roman"/>
                <a:cs typeface="Times New Roman"/>
              </a:rPr>
              <a:t>incrementală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în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lang="en-US" sz="1500" dirty="0" err="1">
                <a:latin typeface="Times New Roman"/>
                <a:cs typeface="Times New Roman"/>
              </a:rPr>
              <a:t>adâncime</a:t>
            </a:r>
            <a:endParaRPr lang="en-US" sz="1500" dirty="0">
              <a:latin typeface="Times New Roman"/>
              <a:cs typeface="Times New Roman"/>
            </a:endParaRPr>
          </a:p>
          <a:p>
            <a:pPr lvl="1" algn="just" eaLnBrk="1" hangingPunct="1">
              <a:lnSpc>
                <a:spcPct val="80000"/>
              </a:lnSpc>
            </a:pPr>
            <a:endParaRPr lang="en-US" sz="1500" dirty="0">
              <a:solidFill>
                <a:srgbClr val="CC0000"/>
              </a:solidFill>
              <a:latin typeface="Times New Roman"/>
              <a:cs typeface="Times New Roman"/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6972300" y="15240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6343650" y="19812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7600950" y="19812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6486525" y="1828800"/>
            <a:ext cx="6286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7115175" y="1828800"/>
            <a:ext cx="6286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6229350" y="2286000"/>
            <a:ext cx="25717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6486525" y="2286000"/>
            <a:ext cx="257175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7743825" y="27432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7972425" y="27432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6115050" y="24384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6572250" y="24384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7372350" y="24384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7829550" y="24384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6343650" y="28956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6343650" y="38100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7600950" y="28956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8058150" y="28956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6115050" y="33528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6572250" y="33528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7515225" y="22860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7743825" y="22860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6486525" y="27432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6800850" y="38100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6257925" y="32004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6486525" y="32004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6486525" y="36576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6715125" y="36576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5943600" y="5791200"/>
            <a:ext cx="40005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6572250" y="5791200"/>
            <a:ext cx="400050" cy="304800"/>
          </a:xfrm>
          <a:prstGeom prst="rect">
            <a:avLst/>
          </a:prstGeom>
          <a:solidFill>
            <a:srgbClr val="B3A2C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7315200" y="5791200"/>
            <a:ext cx="400050" cy="304800"/>
          </a:xfrm>
          <a:prstGeom prst="rect">
            <a:avLst/>
          </a:prstGeom>
          <a:solidFill>
            <a:srgbClr val="B3A2C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7943850" y="5791200"/>
            <a:ext cx="400050" cy="304800"/>
          </a:xfrm>
          <a:prstGeom prst="rect">
            <a:avLst/>
          </a:prstGeom>
          <a:solidFill>
            <a:srgbClr val="B3A2C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6076950" y="4114800"/>
            <a:ext cx="381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6667500" y="4114800"/>
            <a:ext cx="3048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7886700" y="3200400"/>
            <a:ext cx="3429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7458075" y="3200400"/>
            <a:ext cx="381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6715125" y="2743200"/>
            <a:ext cx="228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6800850" y="28956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6057900" y="2438400"/>
            <a:ext cx="342900" cy="304800"/>
          </a:xfrm>
          <a:prstGeom prst="rect">
            <a:avLst/>
          </a:prstGeom>
          <a:solidFill>
            <a:srgbClr val="8EB4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6572250" y="2438400"/>
            <a:ext cx="342900" cy="304800"/>
          </a:xfrm>
          <a:prstGeom prst="rect">
            <a:avLst/>
          </a:prstGeom>
          <a:solidFill>
            <a:srgbClr val="8EB4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7315200" y="2438400"/>
            <a:ext cx="342900" cy="304800"/>
          </a:xfrm>
          <a:prstGeom prst="rect">
            <a:avLst/>
          </a:prstGeom>
          <a:solidFill>
            <a:srgbClr val="8EB4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7829550" y="2438400"/>
            <a:ext cx="342900" cy="304800"/>
          </a:xfrm>
          <a:prstGeom prst="rect">
            <a:avLst/>
          </a:prstGeom>
          <a:solidFill>
            <a:srgbClr val="8EB4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6972300" y="15240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8EB4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8172451" y="1917978"/>
            <a:ext cx="74295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8058151" y="1460778"/>
            <a:ext cx="85725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6343650" y="19812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7600950" y="19812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date de </a:t>
            </a:r>
            <a:r>
              <a:rPr lang="en-US" dirty="0" err="1">
                <a:latin typeface="Times New Roman"/>
                <a:cs typeface="Times New Roman"/>
              </a:rPr>
              <a:t>resurse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65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0625" y="1404537"/>
            <a:ext cx="3457575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750" y="3886200"/>
            <a:ext cx="3514725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7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Influența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adâncimii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funcția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97001"/>
            <a:ext cx="4095750" cy="4729164"/>
          </a:xfrm>
        </p:spPr>
        <p:txBody>
          <a:bodyPr>
            <a:normAutofit/>
          </a:bodyPr>
          <a:lstStyle/>
          <a:p>
            <a:pPr algn="just"/>
            <a:r>
              <a:rPr lang="en-US" sz="2600" dirty="0" err="1">
                <a:latin typeface="Times New Roman"/>
                <a:cs typeface="Times New Roman"/>
              </a:rPr>
              <a:t>Funcțiile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evaluare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sunt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imperfecte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  <a:p>
            <a:pPr algn="just"/>
            <a:r>
              <a:rPr lang="en-US" sz="2600" dirty="0">
                <a:latin typeface="Times New Roman"/>
                <a:cs typeface="Times New Roman"/>
              </a:rPr>
              <a:t>Cu </a:t>
            </a:r>
            <a:r>
              <a:rPr lang="en-US" sz="2600" dirty="0" err="1">
                <a:latin typeface="Times New Roman"/>
                <a:cs typeface="Times New Roman"/>
              </a:rPr>
              <a:t>cât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merg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adâncime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în</a:t>
            </a:r>
            <a:r>
              <a:rPr lang="en-US" sz="2600" dirty="0">
                <a:latin typeface="Times New Roman"/>
                <a:cs typeface="Times New Roman"/>
              </a:rPr>
              <a:t> arbore </a:t>
            </a:r>
            <a:r>
              <a:rPr lang="en-US" sz="2600" dirty="0" err="1">
                <a:latin typeface="Times New Roman"/>
                <a:cs typeface="Times New Roman"/>
              </a:rPr>
              <a:t>și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apelez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funcția</a:t>
            </a:r>
            <a:r>
              <a:rPr lang="en-US" sz="2600" dirty="0">
                <a:latin typeface="Times New Roman"/>
                <a:cs typeface="Times New Roman"/>
              </a:rPr>
              <a:t> de </a:t>
            </a:r>
            <a:r>
              <a:rPr lang="en-US" sz="2600" dirty="0" err="1">
                <a:latin typeface="Times New Roman"/>
                <a:cs typeface="Times New Roman"/>
              </a:rPr>
              <a:t>evaluare</a:t>
            </a:r>
            <a:r>
              <a:rPr lang="en-US" sz="2600" dirty="0">
                <a:latin typeface="Times New Roman"/>
                <a:cs typeface="Times New Roman"/>
              </a:rPr>
              <a:t> a </a:t>
            </a:r>
            <a:r>
              <a:rPr lang="en-US" sz="2600" dirty="0" err="1">
                <a:latin typeface="Times New Roman"/>
                <a:cs typeface="Times New Roman"/>
              </a:rPr>
              <a:t>unei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stări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neterminale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târziu</a:t>
            </a:r>
            <a:r>
              <a:rPr lang="en-US" sz="2600" dirty="0">
                <a:latin typeface="Times New Roman"/>
                <a:cs typeface="Times New Roman"/>
              </a:rPr>
              <a:t> cu </a:t>
            </a:r>
            <a:r>
              <a:rPr lang="en-US" sz="2600" dirty="0" err="1">
                <a:latin typeface="Times New Roman"/>
                <a:cs typeface="Times New Roman"/>
              </a:rPr>
              <a:t>atât</a:t>
            </a:r>
            <a:r>
              <a:rPr lang="en-US" sz="2600" dirty="0">
                <a:latin typeface="Times New Roman"/>
                <a:cs typeface="Times New Roman"/>
              </a:rPr>
              <a:t> am </a:t>
            </a:r>
            <a:r>
              <a:rPr lang="en-US" sz="2600" dirty="0" err="1">
                <a:latin typeface="Times New Roman"/>
                <a:cs typeface="Times New Roman"/>
              </a:rPr>
              <a:t>șanse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greșesc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mai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puțin</a:t>
            </a:r>
            <a:r>
              <a:rPr lang="en-US" sz="2600" dirty="0">
                <a:latin typeface="Times New Roman"/>
                <a:cs typeface="Times New Roman"/>
              </a:rPr>
              <a:t>.</a:t>
            </a:r>
          </a:p>
          <a:p>
            <a:pPr algn="just"/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50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r>
              <a:rPr lang="en-US" dirty="0">
                <a:latin typeface="Times New Roman"/>
                <a:cs typeface="Times New Roman"/>
              </a:rPr>
              <a:t> - </a:t>
            </a:r>
            <a:r>
              <a:rPr lang="en-US" dirty="0" err="1">
                <a:latin typeface="Times New Roman"/>
                <a:cs typeface="Times New Roman"/>
              </a:rPr>
              <a:t>șah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0735" y="1192630"/>
            <a:ext cx="8629650" cy="49530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Funcțiile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asociază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scor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stărilor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neterminale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folosită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căutarea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adâncime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limitată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căutarea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adâncime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iterativă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 algn="just" eaLnBrk="1" hangingPunct="1">
              <a:lnSpc>
                <a:spcPct val="11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o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ideală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returnează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MiniMax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stării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funcții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specifice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șah</a:t>
            </a:r>
            <a:r>
              <a:rPr lang="en-US" sz="2400" dirty="0">
                <a:latin typeface="Times New Roman"/>
                <a:cs typeface="Times New Roman"/>
              </a:rPr>
              <a:t> se </a:t>
            </a:r>
            <a:r>
              <a:rPr lang="en-US" sz="2400" dirty="0" err="1">
                <a:latin typeface="Times New Roman"/>
                <a:cs typeface="Times New Roman"/>
              </a:rPr>
              <a:t>consideră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funcții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liniare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care </a:t>
            </a:r>
            <a:r>
              <a:rPr lang="en-US" sz="2400" dirty="0" err="1">
                <a:latin typeface="Times New Roman"/>
                <a:cs typeface="Times New Roman"/>
              </a:rPr>
              <a:t>ponderăm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piesele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pe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tablă</a:t>
            </a: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8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8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unde</a:t>
            </a:r>
            <a:r>
              <a:rPr lang="en-US" sz="2400" dirty="0">
                <a:latin typeface="Times New Roman"/>
                <a:cs typeface="Times New Roman"/>
              </a:rPr>
              <a:t>,  </a:t>
            </a:r>
            <a:r>
              <a:rPr lang="en-US" sz="2400" i="1" dirty="0">
                <a:solidFill>
                  <a:srgbClr val="CC0000"/>
                </a:solidFill>
                <a:latin typeface="Times New Roman"/>
                <a:cs typeface="Times New Roman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  <a:latin typeface="Times New Roman"/>
                <a:cs typeface="Times New Roman"/>
              </a:rPr>
              <a:t>1</a:t>
            </a:r>
            <a:r>
              <a:rPr lang="en-US" sz="2400" dirty="0">
                <a:solidFill>
                  <a:srgbClr val="CC0000"/>
                </a:solidFill>
                <a:latin typeface="Times New Roman"/>
                <a:cs typeface="Times New Roman"/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solidFill>
                  <a:srgbClr val="CC0000"/>
                </a:solidFill>
                <a:latin typeface="Times New Roman"/>
                <a:cs typeface="Times New Roman"/>
              </a:rPr>
              <a:t>) = (#</a:t>
            </a:r>
            <a:r>
              <a:rPr lang="en-US" sz="2400" dirty="0" err="1">
                <a:solidFill>
                  <a:srgbClr val="CC0000"/>
                </a:solidFill>
                <a:latin typeface="Times New Roman"/>
                <a:cs typeface="Times New Roman"/>
              </a:rPr>
              <a:t>regine_albe</a:t>
            </a:r>
            <a:r>
              <a:rPr lang="en-US" sz="2400" dirty="0">
                <a:solidFill>
                  <a:srgbClr val="CC0000"/>
                </a:solidFill>
                <a:latin typeface="Times New Roman"/>
                <a:cs typeface="Times New Roman"/>
              </a:rPr>
              <a:t> – #</a:t>
            </a:r>
            <a:r>
              <a:rPr lang="en-US" sz="2400" dirty="0" err="1">
                <a:solidFill>
                  <a:srgbClr val="CC0000"/>
                </a:solidFill>
                <a:latin typeface="Times New Roman"/>
                <a:cs typeface="Times New Roman"/>
              </a:rPr>
              <a:t>regine_negre</a:t>
            </a:r>
            <a:r>
              <a:rPr lang="en-US" sz="2400" dirty="0">
                <a:solidFill>
                  <a:srgbClr val="CC0000"/>
                </a:solidFill>
                <a:latin typeface="Times New Roman"/>
                <a:cs typeface="Times New Roman"/>
              </a:rPr>
              <a:t>)</a:t>
            </a:r>
            <a:r>
              <a:rPr lang="en-US" sz="2400" dirty="0">
                <a:latin typeface="Times New Roman"/>
                <a:cs typeface="Times New Roman"/>
              </a:rPr>
              <a:t>, 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 = 100,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1989078"/>
            <a:ext cx="1787724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7882" y="1989078"/>
            <a:ext cx="1847488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4801" y="5819422"/>
            <a:ext cx="5562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4475560" y="2509778"/>
            <a:ext cx="13641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4035028" y="2903477"/>
            <a:ext cx="137717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4851797" y="2903477"/>
            <a:ext cx="137717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3817143" y="3192403"/>
            <a:ext cx="13771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4274343" y="3192403"/>
            <a:ext cx="13771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4617243" y="3192403"/>
            <a:ext cx="13771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5104209" y="3192403"/>
            <a:ext cx="13771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4103886" y="2678053"/>
            <a:ext cx="439883" cy="2254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4543769" y="2678053"/>
            <a:ext cx="376886" cy="2254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3886002" y="3071752"/>
            <a:ext cx="217884" cy="1206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4103886" y="3071752"/>
            <a:ext cx="239316" cy="1206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4686102" y="3071752"/>
            <a:ext cx="234553" cy="1206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4920655" y="3071752"/>
            <a:ext cx="252413" cy="1206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4972050" y="3851215"/>
            <a:ext cx="4989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3352800" y="2593916"/>
            <a:ext cx="1156864" cy="62071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5269310" y="3219391"/>
            <a:ext cx="638573" cy="53022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4617243" y="3649602"/>
            <a:ext cx="137717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4686101" y="3360678"/>
            <a:ext cx="1" cy="2889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4754960" y="3360678"/>
            <a:ext cx="445491" cy="3047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5131593" y="3665476"/>
            <a:ext cx="137717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4457700" y="3851215"/>
            <a:ext cx="4989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13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X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0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0735" y="1062005"/>
            <a:ext cx="8629650" cy="495300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o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ideală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returnează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MiniMax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stării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funcții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specifice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 algn="just" eaLnBrk="1" hangingPunct="1">
              <a:lnSpc>
                <a:spcPct val="11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exemplu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0: </a:t>
            </a:r>
            <a:r>
              <a:rPr lang="en-US" sz="2400" dirty="0" err="1">
                <a:latin typeface="Times New Roman"/>
                <a:cs typeface="Times New Roman"/>
              </a:rPr>
              <a:t>diferența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MAX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MIN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exemplul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r>
              <a:rPr lang="en-US" sz="2400" dirty="0">
                <a:latin typeface="Times New Roman"/>
                <a:cs typeface="Times New Roman"/>
              </a:rPr>
              <a:t>: 8-5 =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8823" y="2218602"/>
            <a:ext cx="1823714" cy="1757206"/>
            <a:chOff x="8683419" y="1191554"/>
            <a:chExt cx="1823714" cy="1757206"/>
          </a:xfrm>
        </p:grpSpPr>
        <p:sp>
          <p:nvSpPr>
            <p:cNvPr id="29" name="TextBox 2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31533" y="2218602"/>
            <a:ext cx="1823714" cy="1757206"/>
            <a:chOff x="8683419" y="1191554"/>
            <a:chExt cx="1823714" cy="1757206"/>
          </a:xfrm>
        </p:grpSpPr>
        <p:sp>
          <p:nvSpPr>
            <p:cNvPr id="39" name="TextBox 3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550948" y="255141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34887" y="247812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92804" y="247812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304431" y="3149372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316761" y="3711025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304431" y="2478127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01448" y="2402048"/>
            <a:ext cx="1391356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401449" y="2402048"/>
            <a:ext cx="1481105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820766" y="2211285"/>
            <a:ext cx="1823714" cy="1757206"/>
            <a:chOff x="8683419" y="1191554"/>
            <a:chExt cx="1823714" cy="1757206"/>
          </a:xfrm>
        </p:grpSpPr>
        <p:sp>
          <p:nvSpPr>
            <p:cNvPr id="71" name="TextBox 70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V="1">
            <a:off x="5930654" y="3134646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942984" y="3742535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095384" y="2428811"/>
            <a:ext cx="1314755" cy="1416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734313" y="2428811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30583" y="2423628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8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X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0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0735" y="1062005"/>
            <a:ext cx="8629650" cy="495300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o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ideală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returnează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MiniMax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stării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funcții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specifice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 algn="just" eaLnBrk="1" hangingPunct="1">
              <a:lnSpc>
                <a:spcPct val="11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exemplu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0: </a:t>
            </a:r>
            <a:r>
              <a:rPr lang="en-US" sz="2400" dirty="0" err="1">
                <a:latin typeface="Times New Roman"/>
                <a:cs typeface="Times New Roman"/>
              </a:rPr>
              <a:t>diferența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MAX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MIN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exemplul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r>
              <a:rPr lang="en-US" sz="2400" dirty="0">
                <a:latin typeface="Times New Roman"/>
                <a:cs typeface="Times New Roman"/>
              </a:rPr>
              <a:t>: 8-4 =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8823" y="2218602"/>
            <a:ext cx="1823714" cy="1757206"/>
            <a:chOff x="8683419" y="1191554"/>
            <a:chExt cx="1823714" cy="1757206"/>
          </a:xfrm>
        </p:grpSpPr>
        <p:sp>
          <p:nvSpPr>
            <p:cNvPr id="29" name="TextBox 2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31533" y="2218602"/>
            <a:ext cx="1823714" cy="1757206"/>
            <a:chOff x="8683419" y="1191554"/>
            <a:chExt cx="1823714" cy="1757206"/>
          </a:xfrm>
        </p:grpSpPr>
        <p:sp>
          <p:nvSpPr>
            <p:cNvPr id="39" name="TextBox 3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550948" y="255141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34887" y="247812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92804" y="247812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304431" y="3149372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316761" y="3711025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304431" y="2478127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01448" y="2402048"/>
            <a:ext cx="1391356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436893" y="2404153"/>
            <a:ext cx="1481105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820766" y="2211285"/>
            <a:ext cx="1823714" cy="1757206"/>
            <a:chOff x="8683419" y="1191554"/>
            <a:chExt cx="1823714" cy="1757206"/>
          </a:xfrm>
        </p:grpSpPr>
        <p:sp>
          <p:nvSpPr>
            <p:cNvPr id="71" name="TextBox 70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V="1">
            <a:off x="5942984" y="2566829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942984" y="3742535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095384" y="2389465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30583" y="2423628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64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X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0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0735" y="1062005"/>
            <a:ext cx="8629650" cy="495300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o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ideală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returnează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MiniMax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stării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funcții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specifice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 algn="just" eaLnBrk="1" hangingPunct="1">
              <a:lnSpc>
                <a:spcPct val="11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exemplu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0: </a:t>
            </a:r>
            <a:r>
              <a:rPr lang="en-US" sz="2400" dirty="0" err="1">
                <a:latin typeface="Times New Roman"/>
                <a:cs typeface="Times New Roman"/>
              </a:rPr>
              <a:t>diferența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MAX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MIN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exemplul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r>
              <a:rPr lang="en-US" sz="2400" dirty="0">
                <a:latin typeface="Times New Roman"/>
                <a:cs typeface="Times New Roman"/>
              </a:rPr>
              <a:t>: 6-4 =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8823" y="2218602"/>
            <a:ext cx="1823714" cy="1757206"/>
            <a:chOff x="8683419" y="1191554"/>
            <a:chExt cx="1823714" cy="1757206"/>
          </a:xfrm>
        </p:grpSpPr>
        <p:sp>
          <p:nvSpPr>
            <p:cNvPr id="29" name="TextBox 2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31533" y="2218602"/>
            <a:ext cx="1823714" cy="1757206"/>
            <a:chOff x="8683419" y="1191554"/>
            <a:chExt cx="1823714" cy="1757206"/>
          </a:xfrm>
        </p:grpSpPr>
        <p:sp>
          <p:nvSpPr>
            <p:cNvPr id="39" name="TextBox 3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550948" y="255141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34887" y="247812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316761" y="3711025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304431" y="2478127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01448" y="2402048"/>
            <a:ext cx="1391356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436893" y="2404153"/>
            <a:ext cx="1481105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820766" y="2211285"/>
            <a:ext cx="1823714" cy="1757206"/>
            <a:chOff x="8683419" y="1191554"/>
            <a:chExt cx="1823714" cy="1757206"/>
          </a:xfrm>
        </p:grpSpPr>
        <p:sp>
          <p:nvSpPr>
            <p:cNvPr id="71" name="TextBox 70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V="1">
            <a:off x="5942984" y="2566829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942984" y="3742535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095384" y="2389465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30583" y="2423628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6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Funcții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evaluare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X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0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0735" y="1062005"/>
            <a:ext cx="8629650" cy="495300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o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ideală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returnează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MiniMax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stării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/>
                <a:cs typeface="Times New Roman"/>
              </a:rPr>
              <a:t>diverse </a:t>
            </a:r>
            <a:r>
              <a:rPr lang="en-US" sz="2400" dirty="0" err="1">
                <a:latin typeface="Times New Roman"/>
                <a:cs typeface="Times New Roman"/>
              </a:rPr>
              <a:t>funcții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specifice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fiecare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 algn="just" eaLnBrk="1" hangingPunct="1">
              <a:lnSpc>
                <a:spcPct val="11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exemplu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funcție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evaluare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0: </a:t>
            </a:r>
            <a:r>
              <a:rPr lang="en-US" sz="2400" dirty="0" err="1">
                <a:latin typeface="Times New Roman"/>
                <a:cs typeface="Times New Roman"/>
              </a:rPr>
              <a:t>diferența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dintre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2FC338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2FC338"/>
                </a:solidFill>
                <a:latin typeface="Times New Roman"/>
                <a:cs typeface="Times New Roman"/>
              </a:rPr>
              <a:t> MAX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numărul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soluții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disponibile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/>
                <a:cs typeface="Times New Roman"/>
              </a:rPr>
              <a:t>pentru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MIN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exemplul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sus</a:t>
            </a:r>
            <a:r>
              <a:rPr lang="en-US" sz="2400" dirty="0">
                <a:latin typeface="Times New Roman"/>
                <a:cs typeface="Times New Roman"/>
              </a:rPr>
              <a:t>: 5-4 =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8823" y="2218602"/>
            <a:ext cx="1823714" cy="1757206"/>
            <a:chOff x="8683419" y="1191554"/>
            <a:chExt cx="1823714" cy="1757206"/>
          </a:xfrm>
        </p:grpSpPr>
        <p:sp>
          <p:nvSpPr>
            <p:cNvPr id="29" name="TextBox 2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31533" y="2218602"/>
            <a:ext cx="1823714" cy="1757206"/>
            <a:chOff x="8683419" y="1191554"/>
            <a:chExt cx="1823714" cy="1757206"/>
          </a:xfrm>
        </p:grpSpPr>
        <p:sp>
          <p:nvSpPr>
            <p:cNvPr id="39" name="TextBox 38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550948" y="255141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34887" y="2478127"/>
            <a:ext cx="0" cy="1195912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316761" y="3711025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01448" y="2402048"/>
            <a:ext cx="1391356" cy="1444596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820766" y="2211285"/>
            <a:ext cx="1823714" cy="1757206"/>
            <a:chOff x="8683419" y="1191554"/>
            <a:chExt cx="1823714" cy="1757206"/>
          </a:xfrm>
        </p:grpSpPr>
        <p:sp>
          <p:nvSpPr>
            <p:cNvPr id="71" name="TextBox 70"/>
            <p:cNvSpPr txBox="1"/>
            <p:nvPr/>
          </p:nvSpPr>
          <p:spPr>
            <a:xfrm>
              <a:off x="8686800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293577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00355" y="119155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0355" y="1778835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00355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93577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83419" y="2363984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686800" y="1776330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b="1" dirty="0">
                <a:latin typeface="Times New Roman"/>
                <a:cs typeface="Times New Roman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290197" y="1779208"/>
              <a:ext cx="606778" cy="5847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V="1">
            <a:off x="5942984" y="2566829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942984" y="3742535"/>
            <a:ext cx="171382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095384" y="2389465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30583" y="2423628"/>
            <a:ext cx="0" cy="1490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304431" y="3149372"/>
            <a:ext cx="1713826" cy="1"/>
          </a:xfrm>
          <a:prstGeom prst="line">
            <a:avLst/>
          </a:prstGeom>
          <a:ln>
            <a:solidFill>
              <a:srgbClr val="2FC3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3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Jocuri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6375" y="1266278"/>
            <a:ext cx="8937625" cy="5257800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30000"/>
              </a:lnSpc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Jocurile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reprezint</a:t>
            </a:r>
            <a:r>
              <a:rPr lang="ro-RO" sz="2800" dirty="0">
                <a:latin typeface="Times New Roman" pitchFamily="18" charset="0"/>
                <a:cs typeface="Times New Roman" pitchFamily="18" charset="0"/>
              </a:rPr>
              <a:t>ă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arie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aplicaţie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pentru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algoritmii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euristici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2800" dirty="0" err="1">
                <a:latin typeface="Times New Roman"/>
                <a:cs typeface="Times New Roman"/>
              </a:rPr>
              <a:t>Medii</a:t>
            </a:r>
            <a:r>
              <a:rPr lang="en-US" sz="2800" dirty="0">
                <a:latin typeface="Times New Roman"/>
                <a:cs typeface="Times New Roman"/>
              </a:rPr>
              <a:t> multi-agent:</a:t>
            </a:r>
          </a:p>
          <a:p>
            <a:pPr lvl="1" algn="just"/>
            <a:r>
              <a:rPr lang="en-US" sz="2000" dirty="0" err="1">
                <a:latin typeface="Times New Roman"/>
                <a:cs typeface="Times New Roman"/>
              </a:rPr>
              <a:t>fiecare</a:t>
            </a:r>
            <a:r>
              <a:rPr lang="en-US" sz="2000" dirty="0">
                <a:latin typeface="Times New Roman"/>
                <a:cs typeface="Times New Roman"/>
              </a:rPr>
              <a:t> agent </a:t>
            </a:r>
            <a:r>
              <a:rPr lang="en-US" sz="2000" dirty="0" err="1">
                <a:latin typeface="Times New Roman"/>
                <a:cs typeface="Times New Roman"/>
              </a:rPr>
              <a:t>trebuie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considere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acțiunile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celorlalți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agenți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/>
            <a:r>
              <a:rPr lang="en-US" sz="2000" dirty="0" err="1">
                <a:latin typeface="Times New Roman"/>
                <a:cs typeface="Times New Roman"/>
              </a:rPr>
              <a:t>adversar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ostil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imprevizibil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incontrolabil</a:t>
            </a:r>
            <a:r>
              <a:rPr lang="en-US" sz="2000" dirty="0">
                <a:latin typeface="Times New Roman"/>
                <a:cs typeface="Times New Roman"/>
              </a:rPr>
              <a:t> care introduce </a:t>
            </a:r>
            <a:r>
              <a:rPr lang="en-US" sz="2000" dirty="0" err="1">
                <a:latin typeface="Times New Roman"/>
                <a:cs typeface="Times New Roman"/>
              </a:rPr>
              <a:t>incertitudine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/>
            <a:r>
              <a:rPr lang="en-US" sz="2000" dirty="0" err="1">
                <a:latin typeface="Times New Roman"/>
                <a:cs typeface="Times New Roman"/>
              </a:rPr>
              <a:t>medii</a:t>
            </a:r>
            <a:r>
              <a:rPr lang="en-US" sz="2000" dirty="0">
                <a:latin typeface="Times New Roman"/>
                <a:cs typeface="Times New Roman"/>
              </a:rPr>
              <a:t> competitive (</a:t>
            </a:r>
            <a:r>
              <a:rPr lang="en-US" sz="2000" dirty="0" err="1">
                <a:latin typeface="Times New Roman"/>
                <a:cs typeface="Times New Roman"/>
              </a:rPr>
              <a:t>joc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dirty="0" err="1">
                <a:latin typeface="Times New Roman"/>
                <a:cs typeface="Times New Roman"/>
              </a:rPr>
              <a:t>căutare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adversarială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marL="0" indent="0" algn="just">
              <a:buNone/>
            </a:pPr>
            <a:endParaRPr lang="en-US" sz="2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2800" dirty="0" err="1">
                <a:latin typeface="Times New Roman"/>
                <a:cs typeface="Times New Roman"/>
              </a:rPr>
              <a:t>Probleme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căutare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adversarială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sunt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diferite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probleme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căutare</a:t>
            </a:r>
            <a:r>
              <a:rPr lang="en-US" sz="2800" dirty="0">
                <a:latin typeface="Times New Roman"/>
                <a:cs typeface="Times New Roman"/>
              </a:rPr>
              <a:t>, </a:t>
            </a:r>
            <a:r>
              <a:rPr lang="en-US" sz="2800" dirty="0" err="1">
                <a:latin typeface="Times New Roman"/>
                <a:cs typeface="Times New Roman"/>
              </a:rPr>
              <a:t>unde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soluția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este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secvență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acțiuni</a:t>
            </a:r>
            <a:r>
              <a:rPr lang="en-US" sz="2800" dirty="0">
                <a:latin typeface="Times New Roman"/>
                <a:cs typeface="Times New Roman"/>
              </a:rPr>
              <a:t> care </a:t>
            </a:r>
            <a:r>
              <a:rPr lang="en-US" sz="2800" dirty="0" err="1">
                <a:latin typeface="Times New Roman"/>
                <a:cs typeface="Times New Roman"/>
              </a:rPr>
              <a:t>garantează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obținerea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scopului</a:t>
            </a:r>
            <a:r>
              <a:rPr lang="en-US" sz="2800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954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Cuprinsul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cursului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azi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937625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J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ocuri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adversariale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lgoritmul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 MINIMAX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>
                <a:latin typeface="Times New Roman"/>
                <a:cs typeface="Times New Roman"/>
              </a:rPr>
              <a:t>Algoritmul</a:t>
            </a:r>
            <a:r>
              <a:rPr lang="en-US" sz="3200" b="1" dirty="0">
                <a:latin typeface="Times New Roman"/>
                <a:cs typeface="Times New Roman"/>
              </a:rPr>
              <a:t> α-β </a:t>
            </a:r>
            <a:r>
              <a:rPr lang="en-US" sz="3200" b="1" dirty="0" err="1">
                <a:latin typeface="Times New Roman"/>
                <a:cs typeface="Times New Roman"/>
              </a:rPr>
              <a:t>retezare</a:t>
            </a:r>
            <a:r>
              <a:rPr lang="en-US" sz="3200" b="1" dirty="0">
                <a:latin typeface="Times New Roman"/>
                <a:cs typeface="Times New Roman"/>
              </a:rPr>
              <a:t> (α-β </a:t>
            </a:r>
            <a:r>
              <a:rPr lang="en-US" sz="3200" b="1" dirty="0" err="1">
                <a:latin typeface="Times New Roman"/>
                <a:cs typeface="Times New Roman"/>
              </a:rPr>
              <a:t>prunning</a:t>
            </a:r>
            <a:r>
              <a:rPr lang="en-US" sz="3200" b="1" dirty="0">
                <a:latin typeface="Times New Roman"/>
                <a:cs typeface="Times New Roman"/>
              </a:rPr>
              <a:t>)</a:t>
            </a:r>
          </a:p>
          <a:p>
            <a:pPr marL="914400" lvl="1" indent="-514350"/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6388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4551" y="1448322"/>
            <a:ext cx="5042297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Retezări</a:t>
            </a:r>
            <a:r>
              <a:rPr lang="en-US" dirty="0">
                <a:latin typeface="Times New Roman"/>
                <a:cs typeface="Times New Roman"/>
              </a:rPr>
              <a:t> (Pruning)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arborele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4216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Exemplu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MiniMax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4270375" y="2209800"/>
            <a:ext cx="381000" cy="304800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765550"/>
            <a:ext cx="381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3288" y="3765550"/>
            <a:ext cx="950912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765550"/>
            <a:ext cx="381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5288" y="3765550"/>
            <a:ext cx="950912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375" y="2514600"/>
            <a:ext cx="24765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412876" y="3765552"/>
            <a:ext cx="760413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04507" y="2666207"/>
            <a:ext cx="3048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4630738" y="2344739"/>
            <a:ext cx="22860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20094" y="3913982"/>
            <a:ext cx="3048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170113" y="3770312"/>
            <a:ext cx="196850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375" y="2514602"/>
            <a:ext cx="381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762377"/>
            <a:ext cx="1143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0875" y="2514600"/>
            <a:ext cx="24765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762377"/>
            <a:ext cx="1143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4267200" y="3765550"/>
            <a:ext cx="381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4459288" y="3765550"/>
            <a:ext cx="950912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33867" y="3373807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18201" y="336225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01267" y="338082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28352" y="2209800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194089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3348230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25656178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4270375" y="2209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8EB4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765550"/>
            <a:ext cx="381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3288" y="3765550"/>
            <a:ext cx="950912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765550"/>
            <a:ext cx="381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5288" y="3765550"/>
            <a:ext cx="950912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375" y="2514600"/>
            <a:ext cx="24765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4875" y="2514600"/>
              <a:ext cx="2286001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412876" y="3765552"/>
            <a:ext cx="760413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04507" y="2666207"/>
            <a:ext cx="3048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4630738" y="2344739"/>
            <a:ext cx="22860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20094" y="3913982"/>
            <a:ext cx="3048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170113" y="3770312"/>
            <a:ext cx="196850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375" y="2514602"/>
            <a:ext cx="381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762377"/>
            <a:ext cx="1143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0875" y="2514600"/>
            <a:ext cx="24765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762377"/>
            <a:ext cx="1143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Accelerarea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algoritmului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MiniMax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33867" y="3373807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94383" y="2171315"/>
            <a:ext cx="4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≥3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87746" y="3396220"/>
            <a:ext cx="4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37375" y="327608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≤14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57098" y="355077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92215" y="383544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08860" y="220300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2194089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348230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01267" y="338082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8694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22531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22568" name="AutoShape 13"/>
              <p:cNvCxnSpPr>
                <a:cxnSpLocks noChangeShapeType="1"/>
                <a:stCxn id="22560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2569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3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22566" name="AutoShape 17"/>
              <p:cNvCxnSpPr>
                <a:cxnSpLocks noChangeShapeType="1"/>
                <a:stCxn id="22560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2567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4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2564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2565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2562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2563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6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22560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2561" name="AutoShape 7"/>
              <p:cNvCxnSpPr>
                <a:cxnSpLocks noChangeShapeType="1"/>
                <a:stCxn id="22531" idx="3"/>
                <a:endCxn id="22560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20" name="AutoShape 9"/>
            <p:cNvCxnSpPr>
              <a:cxnSpLocks noChangeShapeType="1"/>
              <a:stCxn id="22560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0" name="AutoShape 21"/>
            <p:cNvCxnSpPr>
              <a:cxnSpLocks noChangeShapeType="1"/>
              <a:stCxn id="22531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4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5" name="AutoShape 21"/>
            <p:cNvCxnSpPr>
              <a:cxnSpLocks noChangeShapeType="1"/>
              <a:stCxn id="22560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22558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2559" name="AutoShape 21"/>
              <p:cNvCxnSpPr>
                <a:cxnSpLocks noChangeShapeType="1"/>
                <a:stCxn id="22531" idx="3"/>
                <a:endCxn id="22558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22554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2555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22556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7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22552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2553" name="AutoShape 27"/>
              <p:cNvCxnSpPr>
                <a:cxnSpLocks noChangeShapeType="1"/>
                <a:stCxn id="22531" idx="3"/>
                <a:endCxn id="22552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0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22548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2549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2550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1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43" name="TextBox 42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4457" y="453868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Times New Roman"/>
                <a:cs typeface="Times New Roman"/>
              </a:rPr>
              <a:t>Tehnica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-beta </a:t>
            </a:r>
            <a:r>
              <a:rPr lang="en-US" dirty="0" err="1">
                <a:latin typeface="Times New Roman"/>
                <a:cs typeface="Times New Roman"/>
              </a:rPr>
              <a:t>retezare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când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aplicată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arbore de tip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standard,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întoarce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aceeași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mutare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furniza</a:t>
            </a:r>
            <a:r>
              <a:rPr lang="en-US" dirty="0">
                <a:latin typeface="Times New Roman"/>
                <a:cs typeface="Times New Roman"/>
              </a:rPr>
              <a:t>-o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Algoritmul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dar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</a:t>
            </a:r>
            <a:r>
              <a:rPr lang="en-US" dirty="0">
                <a:latin typeface="Times New Roman"/>
                <a:cs typeface="Times New Roman"/>
              </a:rPr>
              <a:t>-un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scurt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întrucât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realizează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retezare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unor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ramuri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dirty="0" err="1">
                <a:latin typeface="Times New Roman"/>
                <a:cs typeface="Times New Roman"/>
              </a:rPr>
              <a:t>subarbori</a:t>
            </a:r>
            <a:r>
              <a:rPr lang="en-US" dirty="0">
                <a:latin typeface="Times New Roman"/>
                <a:cs typeface="Times New Roman"/>
              </a:rPr>
              <a:t>) ale </a:t>
            </a:r>
            <a:r>
              <a:rPr lang="en-US" dirty="0" err="1">
                <a:latin typeface="Times New Roman"/>
                <a:cs typeface="Times New Roman"/>
              </a:rPr>
              <a:t>arborelui</a:t>
            </a:r>
            <a:r>
              <a:rPr lang="en-US" dirty="0">
                <a:latin typeface="Times New Roman"/>
                <a:cs typeface="Times New Roman"/>
              </a:rPr>
              <a:t> care nu pot </a:t>
            </a:r>
            <a:r>
              <a:rPr lang="en-US" dirty="0" err="1">
                <a:latin typeface="Times New Roman"/>
                <a:cs typeface="Times New Roman"/>
              </a:rPr>
              <a:t>influența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decizia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finală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care nu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sunt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vizitate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98438" y="2284939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855155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Principiul general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al acestei tehnici constă în a considera un nod oarecare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al arborelui, astfel încât jucătorul poate alege să facă o mutare la acel nod. Dacă acelaşi jucător dispune de o alegere mai avantajoasă,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fie la nivelul nodului părinte al lui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fie în orice punct de decizie aflat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mai sus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în arbore, atunci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 va fi niciodată atins în timpul jocului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Prin urmare, de îndată ce, în urma examinării unora dintre descendenţii nodului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ajungem să deţinem suficientă informaţie relativ la acesta, îl putem înlătura.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-1" y="1447800"/>
            <a:ext cx="6196496" cy="5410199"/>
          </a:xfrm>
        </p:spPr>
        <p:txBody>
          <a:bodyPr>
            <a:normAutofit fontScale="77500" lnSpcReduction="20000"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Cazurile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când</a:t>
            </a:r>
            <a:r>
              <a:rPr lang="en-US" sz="2400" dirty="0">
                <a:latin typeface="Times New Roman"/>
                <a:cs typeface="Times New Roman"/>
              </a:rPr>
              <a:t> se </a:t>
            </a:r>
            <a:r>
              <a:rPr lang="en-US" sz="2400" dirty="0" err="1">
                <a:latin typeface="Times New Roman"/>
                <a:cs typeface="Times New Roman"/>
              </a:rPr>
              <a:t>aplică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noduri</a:t>
            </a:r>
            <a:r>
              <a:rPr lang="en-US" sz="2400" dirty="0">
                <a:latin typeface="Times New Roman"/>
                <a:cs typeface="Times New Roman"/>
              </a:rPr>
              <a:t> de tip MIN)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calculăm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pentru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jucătorul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MIN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valoarea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nodului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i="1" dirty="0">
                <a:latin typeface="Times New Roman"/>
                <a:cs typeface="Times New Roman"/>
                <a:sym typeface="Symbol" pitchFamily="18" charset="2"/>
              </a:rPr>
              <a:t>n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iterăm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după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toți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succesorii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nodului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i="1" dirty="0">
                <a:latin typeface="Times New Roman"/>
                <a:cs typeface="Times New Roman"/>
                <a:sym typeface="Symbol" pitchFamily="18" charset="2"/>
              </a:rPr>
              <a:t>n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de la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stânga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la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dreapta</a:t>
            </a:r>
            <a:endParaRPr lang="en-US" sz="2000" dirty="0">
              <a:latin typeface="Times New Roman"/>
              <a:cs typeface="Times New Roman"/>
              <a:sym typeface="Symbol" pitchFamily="18" charset="2"/>
            </a:endParaRPr>
          </a:p>
          <a:p>
            <a:pPr lvl="1" algn="just">
              <a:lnSpc>
                <a:spcPct val="110000"/>
              </a:lnSpc>
            </a:pP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valoarea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estimată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a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nodului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i="1" dirty="0">
                <a:latin typeface="Times New Roman"/>
                <a:cs typeface="Times New Roman"/>
                <a:sym typeface="Symbol" pitchFamily="18" charset="2"/>
              </a:rPr>
              <a:t>n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va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scădea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pe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măsură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ce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îi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vizităm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toți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succesorii</a:t>
            </a:r>
            <a:endParaRPr lang="en-US" sz="2000" dirty="0">
              <a:latin typeface="Times New Roman"/>
              <a:cs typeface="Times New Roman"/>
              <a:sym typeface="Symbol" pitchFamily="18" charset="2"/>
            </a:endParaRPr>
          </a:p>
          <a:p>
            <a:pPr lvl="1" algn="just" eaLnBrk="1" hangingPunct="1">
              <a:lnSpc>
                <a:spcPct val="110000"/>
              </a:lnSpc>
            </a:pP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cine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este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interesat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de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valoarea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nodului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sz="2000" i="1" dirty="0">
                <a:latin typeface="Times New Roman"/>
                <a:cs typeface="Times New Roman"/>
                <a:sym typeface="Symbol" pitchFamily="18" charset="2"/>
              </a:rPr>
              <a:t>n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?  MAX</a:t>
            </a:r>
          </a:p>
          <a:p>
            <a:pPr lvl="1" algn="just">
              <a:lnSpc>
                <a:spcPct val="110000"/>
              </a:lnSpc>
            </a:pP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fie </a:t>
            </a:r>
            <a:r>
              <a:rPr lang="en-US" sz="2000" dirty="0">
                <a:latin typeface="Times New Roman"/>
                <a:cs typeface="Times New Roman"/>
              </a:rPr>
              <a:t>α </a:t>
            </a:r>
            <a:r>
              <a:rPr lang="en-US" sz="2000" dirty="0" err="1">
                <a:latin typeface="Times New Roman"/>
                <a:cs typeface="Times New Roman"/>
              </a:rPr>
              <a:t>cea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bună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valoare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curentă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garantată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dirty="0" err="1">
                <a:latin typeface="Times New Roman"/>
                <a:cs typeface="Times New Roman"/>
              </a:rPr>
              <a:t>pe</a:t>
            </a:r>
            <a:r>
              <a:rPr lang="en-US" sz="2000" dirty="0">
                <a:latin typeface="Times New Roman"/>
                <a:cs typeface="Times New Roman"/>
              </a:rPr>
              <a:t> care MAX o </a:t>
            </a:r>
            <a:r>
              <a:rPr lang="en-US" sz="2000" dirty="0" err="1">
                <a:latin typeface="Times New Roman"/>
                <a:cs typeface="Times New Roman"/>
              </a:rPr>
              <a:t>poate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obține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după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ce</a:t>
            </a:r>
            <a:r>
              <a:rPr lang="en-US" sz="2000" dirty="0">
                <a:latin typeface="Times New Roman"/>
                <a:cs typeface="Times New Roman"/>
              </a:rPr>
              <a:t> a </a:t>
            </a:r>
            <a:r>
              <a:rPr lang="en-US" sz="2000" dirty="0" err="1">
                <a:latin typeface="Times New Roman"/>
                <a:cs typeface="Times New Roman"/>
              </a:rPr>
              <a:t>vizitat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subarborii</a:t>
            </a:r>
            <a:r>
              <a:rPr lang="en-US" sz="2000" dirty="0"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latin typeface="Times New Roman"/>
                <a:cs typeface="Times New Roman"/>
              </a:rPr>
              <a:t>stânga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subarborelui</a:t>
            </a:r>
            <a:r>
              <a:rPr lang="en-US" sz="2000" dirty="0">
                <a:latin typeface="Times New Roman"/>
                <a:cs typeface="Times New Roman"/>
              </a:rPr>
              <a:t> actual </a:t>
            </a:r>
            <a:r>
              <a:rPr lang="en-US" sz="2000" dirty="0" err="1">
                <a:latin typeface="Times New Roman"/>
                <a:cs typeface="Times New Roman"/>
              </a:rPr>
              <a:t>vizitat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pornind</a:t>
            </a:r>
            <a:r>
              <a:rPr lang="en-US" sz="2000" dirty="0">
                <a:latin typeface="Times New Roman"/>
                <a:cs typeface="Times New Roman"/>
              </a:rPr>
              <a:t> de la </a:t>
            </a:r>
            <a:r>
              <a:rPr lang="en-US" sz="2000" dirty="0" err="1">
                <a:latin typeface="Times New Roman"/>
                <a:cs typeface="Times New Roman"/>
              </a:rPr>
              <a:t>rădăcină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lnSpc>
                <a:spcPct val="110000"/>
              </a:lnSpc>
            </a:pPr>
            <a:r>
              <a:rPr lang="en-US" sz="2000" dirty="0" err="1">
                <a:latin typeface="Times New Roman"/>
                <a:cs typeface="Times New Roman"/>
              </a:rPr>
              <a:t>dacă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valoarea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curentă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estimată</a:t>
            </a:r>
            <a:r>
              <a:rPr lang="en-US" sz="2000" dirty="0">
                <a:latin typeface="Times New Roman"/>
                <a:cs typeface="Times New Roman"/>
              </a:rPr>
              <a:t> a </a:t>
            </a:r>
            <a:r>
              <a:rPr lang="en-US" sz="2000" dirty="0" err="1">
                <a:latin typeface="Times New Roman"/>
                <a:cs typeface="Times New Roman"/>
              </a:rPr>
              <a:t>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devine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mică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decât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α</a:t>
            </a:r>
            <a:r>
              <a:rPr lang="en-US" sz="2000" dirty="0">
                <a:latin typeface="Times New Roman"/>
                <a:cs typeface="Times New Roman"/>
              </a:rPr>
              <a:t>, MAX nu </a:t>
            </a:r>
            <a:r>
              <a:rPr lang="en-US" sz="2000" dirty="0" err="1">
                <a:latin typeface="Times New Roman"/>
                <a:cs typeface="Times New Roman"/>
              </a:rPr>
              <a:t>va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alege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acest</a:t>
            </a:r>
            <a:r>
              <a:rPr lang="en-US" sz="2000" dirty="0">
                <a:latin typeface="Times New Roman"/>
                <a:cs typeface="Times New Roman"/>
              </a:rPr>
              <a:t> drum, </a:t>
            </a:r>
            <a:r>
              <a:rPr lang="en-US" sz="2000" dirty="0" err="1">
                <a:latin typeface="Times New Roman"/>
                <a:cs typeface="Times New Roman"/>
              </a:rPr>
              <a:t>deci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putem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renunțăm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retezăm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evaluăm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valorile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pentru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celelalte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noduri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succesor</a:t>
            </a:r>
            <a:r>
              <a:rPr lang="en-US" sz="2000" dirty="0">
                <a:latin typeface="Times New Roman"/>
                <a:cs typeface="Times New Roman"/>
              </a:rPr>
              <a:t> ale </a:t>
            </a:r>
            <a:r>
              <a:rPr lang="en-US" sz="2000" dirty="0" err="1">
                <a:latin typeface="Times New Roman"/>
                <a:cs typeface="Times New Roman"/>
              </a:rPr>
              <a:t>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n. 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 eaLnBrk="1" hangingPunct="1">
              <a:lnSpc>
                <a:spcPct val="11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Cazurile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când</a:t>
            </a:r>
            <a:r>
              <a:rPr lang="en-US" sz="2400" dirty="0">
                <a:latin typeface="Times New Roman"/>
                <a:cs typeface="Times New Roman"/>
              </a:rPr>
              <a:t> se </a:t>
            </a:r>
            <a:r>
              <a:rPr lang="en-US" sz="2400" dirty="0" err="1">
                <a:latin typeface="Times New Roman"/>
                <a:cs typeface="Times New Roman"/>
              </a:rPr>
              <a:t>aplică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noduri</a:t>
            </a:r>
            <a:r>
              <a:rPr lang="en-US" sz="2400" dirty="0">
                <a:latin typeface="Times New Roman"/>
                <a:cs typeface="Times New Roman"/>
              </a:rPr>
              <a:t> de tip MAX)</a:t>
            </a:r>
          </a:p>
          <a:p>
            <a:pPr lvl="1" algn="just">
              <a:lnSpc>
                <a:spcPct val="110000"/>
              </a:lnSpc>
            </a:pPr>
            <a:r>
              <a:rPr lang="en-US" sz="2000" dirty="0" err="1">
                <a:latin typeface="Times New Roman"/>
                <a:cs typeface="Times New Roman"/>
                <a:sym typeface="Symbol" pitchFamily="18" charset="2"/>
              </a:rPr>
              <a:t>simetric</a:t>
            </a:r>
            <a:r>
              <a:rPr lang="en-US" sz="2000" dirty="0">
                <a:latin typeface="Times New Roman"/>
                <a:cs typeface="Times New Roman"/>
                <a:sym typeface="Symbol" pitchFamily="18" charset="2"/>
              </a:rPr>
              <a:t>, </a:t>
            </a:r>
            <a:r>
              <a:rPr lang="ro-RO" sz="2000" dirty="0">
                <a:latin typeface="Times New Roman"/>
                <a:cs typeface="Times New Roman"/>
                <a:sym typeface="Symbol" pitchFamily="18" charset="2"/>
              </a:rPr>
              <a:t>s</a:t>
            </a:r>
            <a:r>
              <a:rPr lang="ro-RO" sz="2000" dirty="0">
                <a:latin typeface="Times New Roman"/>
                <a:cs typeface="Times New Roman"/>
              </a:rPr>
              <a:t>e definește în mod similar valoarea β ca fiind cea mai bună valoare (garantată) pe care MIN o poate obține.</a:t>
            </a:r>
          </a:p>
          <a:p>
            <a:pPr lvl="1" algn="just">
              <a:lnSpc>
                <a:spcPct val="110000"/>
              </a:lnSpc>
            </a:pPr>
            <a:r>
              <a:rPr lang="en-US" sz="2000" dirty="0">
                <a:latin typeface="Times New Roman"/>
                <a:cs typeface="Times New Roman"/>
              </a:rPr>
              <a:t>MIN nu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trebuie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în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considerare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nicio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valoare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internă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mai</a:t>
            </a:r>
            <a:r>
              <a:rPr lang="en-US" sz="2000" dirty="0">
                <a:latin typeface="Times New Roman"/>
                <a:cs typeface="Times New Roman"/>
              </a:rPr>
              <a:t> mare </a:t>
            </a:r>
            <a:r>
              <a:rPr lang="en-US" sz="2000" dirty="0" err="1">
                <a:latin typeface="Times New Roman"/>
                <a:cs typeface="Times New Roman"/>
              </a:rPr>
              <a:t>sau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egală</a:t>
            </a:r>
            <a:r>
              <a:rPr lang="en-US" sz="2000" dirty="0">
                <a:latin typeface="Times New Roman"/>
                <a:cs typeface="Times New Roman"/>
              </a:rPr>
              <a:t> cu β care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asociată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oricărui</a:t>
            </a:r>
            <a:r>
              <a:rPr lang="en-US" sz="2000" dirty="0">
                <a:latin typeface="Times New Roman"/>
                <a:cs typeface="Times New Roman"/>
              </a:rPr>
              <a:t> nod intern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de tip MAX. </a:t>
            </a:r>
            <a:r>
              <a:rPr lang="en-US" sz="2000" dirty="0" err="1">
                <a:latin typeface="Times New Roman"/>
                <a:cs typeface="Times New Roman"/>
              </a:rPr>
              <a:t>Putem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tăia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reteza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dirty="0" err="1">
                <a:latin typeface="Times New Roman"/>
                <a:cs typeface="Times New Roman"/>
              </a:rPr>
              <a:t>acea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ramură</a:t>
            </a:r>
            <a:r>
              <a:rPr lang="en-US" sz="2000" dirty="0">
                <a:latin typeface="Times New Roman"/>
                <a:cs typeface="Times New Roman"/>
              </a:rPr>
              <a:t> a </a:t>
            </a:r>
            <a:r>
              <a:rPr lang="en-US" sz="2000" dirty="0" err="1">
                <a:latin typeface="Times New Roman"/>
                <a:cs typeface="Times New Roman"/>
              </a:rPr>
              <a:t>arborelui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joc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372880" y="1995765"/>
            <a:ext cx="63539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372881" y="2819678"/>
            <a:ext cx="5891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372880" y="4205565"/>
            <a:ext cx="63539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372881" y="4967566"/>
            <a:ext cx="5891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7511118" y="28956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α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7652803" y="2362200"/>
            <a:ext cx="572690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8254068" y="4205288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7653993" y="3200400"/>
            <a:ext cx="258366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8082618" y="20574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6653868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8539818" y="50292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8280262" y="4626769"/>
            <a:ext cx="519112" cy="2857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7398009" y="3200400"/>
            <a:ext cx="255984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8177868" y="2362200"/>
            <a:ext cx="333375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8139768" y="4510088"/>
            <a:ext cx="257175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8225493" y="1600200"/>
            <a:ext cx="314325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8639831" y="5376863"/>
            <a:ext cx="228600" cy="1428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8309432" y="5479853"/>
            <a:ext cx="519113" cy="2274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8468381" y="5548313"/>
            <a:ext cx="457200" cy="28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(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pruning)</a:t>
            </a:r>
          </a:p>
        </p:txBody>
      </p:sp>
    </p:spTree>
    <p:extLst>
      <p:ext uri="{BB962C8B-B14F-4D97-AF65-F5344CB8AC3E}">
        <p14:creationId xmlns:p14="http://schemas.microsoft.com/office/powerpoint/2010/main" val="326504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 fontScale="70000" lnSpcReduction="20000"/>
          </a:bodyPr>
          <a:lstStyle/>
          <a:p>
            <a:pPr marL="457200" lvl="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Ideea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tehnicii de alpha-beta retezare: a găsi o mutare “suficient de bună”, nu neapărat cea mai bună, dar suficient de bună pentru a se lua decizia corectă. Această idee poate fi formalizată prin introducerea a </a:t>
            </a:r>
            <a:r>
              <a:rPr lang="vi-VN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două limite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alpha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şi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beta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reprezentând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limitări ale valorii de tip minimax corespunzătoare unui nod intern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Semnificaţia acestor limite este următoarea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898525" lvl="0" indent="-4572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alpha 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este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valoarea minimă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pe care este deja garantat că o va obţine MAX;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898525" lvl="0" indent="-4572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beta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este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valoarea maximă 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 care MAX poate spera să o atingă.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Din punctul de vedere al jucătorului MIN, beta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este valoarea cea mai nefavorabilă pentru MIN pe care acesta o va atinge.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vi-VN" b="1" i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Valoarea efectivă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care va fi găsită se află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între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alpha şi beta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rmAutofit fontScale="85000" lnSpcReduction="20000"/>
          </a:bodyPr>
          <a:lstStyle/>
          <a:p>
            <a:pPr indent="441325" algn="just">
              <a:lnSpc>
                <a:spcPct val="12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Valoarea alpha, asociată nodurilor de tip MAX, nu poate niciodată să descrească, iar valoarea beta, asociată nodurilor de tip MIN, nu poate niciodată să crească.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Alpha este scorul cel mai prost pe care îl poate obţine MAX, presupunând că MIN joacă perfect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441325" algn="just">
              <a:lnSpc>
                <a:spcPct val="12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Dacă, spre exemplu,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valoarea alpha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unui nod intern de tip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este 6, atunci MAX nu mai trebuie să ia în cosideraţie nici o valoare internă mai mică sau egală cu 6 care este asociată oricărui nod de tip MIN situat sub el. În mod similar, dacă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valoarea beta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6, el nu mai trebuie să ia în consideraţie nici un nod de tip MAX situat sub el care are valoarea 6 sau o valoare mai mare decât acest număr.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16632"/>
            <a:ext cx="8928992" cy="6624736"/>
          </a:xfrm>
        </p:spPr>
        <p:txBody>
          <a:bodyPr anchor="ctr">
            <a:noAutofit/>
          </a:bodyPr>
          <a:lstStyle/>
          <a:p>
            <a:pPr marL="457200" lvl="0" indent="-4572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Cele două </a:t>
            </a:r>
            <a:r>
              <a:rPr lang="vi-VN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reguli pentru încheierea căutării</a:t>
            </a: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bazată pe valori alpha şi beta, sunt: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87425" lvl="1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vi-VN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Căutarea poate fi oprită dedesubtul oricărui nod de tip MIN care are o valoare beta mai mică sau egală cu valoarea alpha a oricăruia dintre strămoşii săi de tip MAX.</a:t>
            </a:r>
            <a:endParaRPr lang="ro-RO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87425" lvl="1" indent="-514350" algn="just">
              <a:lnSpc>
                <a:spcPct val="110000"/>
              </a:lnSpc>
              <a:buFont typeface="+mj-lt"/>
              <a:buAutoNum type="arabicPeriod"/>
            </a:pP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87425" indent="-514350" algn="just">
              <a:lnSpc>
                <a:spcPct val="110000"/>
              </a:lnSpc>
              <a:buFont typeface="+mj-lt"/>
              <a:buAutoNum type="arabicPeriod" startAt="2"/>
            </a:pPr>
            <a:r>
              <a:rPr lang="vi-V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Căutarea poate fi oprită dedesubtul oricărui nod de tip MAX care are o valoare alpha mai mare sau egală cu valoarea beta a oricăruia dintre strămoşii săi de tip MIN.</a:t>
            </a:r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126" y="704534"/>
            <a:ext cx="386145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0"/>
            <a:ext cx="8534400" cy="5460999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multe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tipuri</a:t>
            </a:r>
            <a:r>
              <a:rPr lang="en-US" sz="2800" dirty="0">
                <a:latin typeface="Times New Roman"/>
                <a:cs typeface="Times New Roman"/>
              </a:rPr>
              <a:t> de </a:t>
            </a:r>
            <a:r>
              <a:rPr lang="en-US" sz="2800" dirty="0" err="1">
                <a:latin typeface="Times New Roman"/>
                <a:cs typeface="Times New Roman"/>
              </a:rPr>
              <a:t>jocuri</a:t>
            </a:r>
            <a:r>
              <a:rPr lang="en-US" sz="2800" dirty="0">
                <a:latin typeface="Times New Roman"/>
                <a:cs typeface="Times New Roman"/>
              </a:rPr>
              <a:t>!</a:t>
            </a: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457200" lvl="1" indent="0" eaLnBrk="1" hangingPunct="1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dimensiuni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deterministic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stochastic? (</a:t>
            </a:r>
            <a:r>
              <a:rPr lang="en-US" sz="2400" dirty="0" err="1">
                <a:latin typeface="Times New Roman"/>
                <a:cs typeface="Times New Roman"/>
              </a:rPr>
              <a:t>dacă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următoarea</a:t>
            </a:r>
            <a:r>
              <a:rPr lang="en-US" sz="2400" dirty="0">
                <a:latin typeface="Times New Roman"/>
                <a:cs typeface="Times New Roman"/>
              </a:rPr>
              <a:t> stare a </a:t>
            </a:r>
            <a:r>
              <a:rPr lang="en-US" sz="2400" dirty="0" err="1">
                <a:latin typeface="Times New Roman"/>
                <a:cs typeface="Times New Roman"/>
              </a:rPr>
              <a:t>jocului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este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întregime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determinată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starea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curentă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și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acțiunile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agentului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atunci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avem</a:t>
            </a:r>
            <a:r>
              <a:rPr lang="en-US" sz="2400" dirty="0">
                <a:latin typeface="Times New Roman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 determinist)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unul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doi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mulți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jucători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sumă</a:t>
            </a:r>
            <a:r>
              <a:rPr lang="en-US" sz="2400" dirty="0">
                <a:latin typeface="Times New Roman"/>
                <a:cs typeface="Times New Roman"/>
              </a:rPr>
              <a:t> zero?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complet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parțial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observabil</a:t>
            </a:r>
            <a:r>
              <a:rPr lang="en-US" sz="2400" dirty="0">
                <a:latin typeface="Times New Roman"/>
                <a:cs typeface="Times New Roman"/>
              </a:rPr>
              <a:t>? (se </a:t>
            </a:r>
            <a:r>
              <a:rPr lang="en-US" sz="2400" dirty="0" err="1">
                <a:latin typeface="Times New Roman"/>
                <a:cs typeface="Times New Roman"/>
              </a:rPr>
              <a:t>cunoaște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întreaga</a:t>
            </a:r>
            <a:r>
              <a:rPr lang="en-US" sz="2400" dirty="0">
                <a:latin typeface="Times New Roman"/>
                <a:cs typeface="Times New Roman"/>
              </a:rPr>
              <a:t> stare)</a:t>
            </a:r>
          </a:p>
          <a:p>
            <a:pPr marL="457200" lvl="1" indent="0" eaLnBrk="1" hangingPunct="1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vrem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găsim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algoritmi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a </a:t>
            </a:r>
            <a:r>
              <a:rPr lang="en-US" sz="2800" dirty="0" err="1">
                <a:latin typeface="Times New Roman"/>
                <a:cs typeface="Times New Roman"/>
              </a:rPr>
              <a:t>calcula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strategie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recomandă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mutare</a:t>
            </a:r>
            <a:r>
              <a:rPr lang="en-US" sz="2800" dirty="0">
                <a:latin typeface="Times New Roman"/>
                <a:cs typeface="Times New Roman"/>
              </a:rPr>
              <a:t> din </a:t>
            </a:r>
            <a:r>
              <a:rPr lang="en-US" sz="2800" dirty="0" err="1">
                <a:latin typeface="Times New Roman"/>
                <a:cs typeface="Times New Roman"/>
              </a:rPr>
              <a:t>fiecare</a:t>
            </a:r>
            <a:r>
              <a:rPr lang="en-US" sz="2800" dirty="0">
                <a:latin typeface="Times New Roman"/>
                <a:cs typeface="Times New Roman"/>
              </a:rPr>
              <a:t> stare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Tipuri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jocuri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880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0424" y="3048000"/>
            <a:ext cx="8680676" cy="3242235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71500" y="110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Implementare</a:t>
            </a:r>
            <a:r>
              <a:rPr lang="en-US" dirty="0"/>
              <a:t> Alfa-Beta </a:t>
            </a:r>
            <a:r>
              <a:rPr lang="en-US" dirty="0" err="1"/>
              <a:t>retezare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0424" y="2900659"/>
            <a:ext cx="9023576" cy="270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max-value(stare, </a:t>
            </a:r>
            <a:r>
              <a:rPr lang="el-GR" sz="22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2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2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	//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nodul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n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e de tip MAX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, MAX are </a:t>
            </a: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ro-RO" sz="2200" dirty="0">
                <a:solidFill>
                  <a:srgbClr val="0066CC"/>
                </a:solidFill>
              </a:rPr>
              <a:t>, </a:t>
            </a:r>
            <a:r>
              <a:rPr lang="ro-RO" sz="2200" dirty="0">
                <a:solidFill>
                  <a:srgbClr val="C00000"/>
                </a:solidFill>
              </a:rPr>
              <a:t>MIN are </a:t>
            </a:r>
            <a:r>
              <a:rPr lang="el-GR" sz="2200" dirty="0">
                <a:solidFill>
                  <a:srgbClr val="C00000"/>
                </a:solidFill>
              </a:rPr>
              <a:t>β</a:t>
            </a:r>
            <a:r>
              <a:rPr lang="ro-RO" sz="2200" dirty="0">
                <a:solidFill>
                  <a:srgbClr val="C00000"/>
                </a:solidFill>
              </a:rPr>
              <a:t> </a:t>
            </a:r>
            <a:r>
              <a:rPr lang="ro-RO" sz="2200" dirty="0">
                <a:solidFill>
                  <a:srgbClr val="0066CC"/>
                </a:solidFill>
              </a:rPr>
              <a:t> 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initializeaza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v =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000" kern="0" dirty="0" err="1">
                <a:latin typeface="Calibri" pitchFamily="34" charset="0"/>
              </a:rPr>
              <a:t>p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entru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fiecare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succesor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al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stării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:	//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pentru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fiecare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succesor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al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lui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n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000" kern="0" noProof="0" dirty="0">
                <a:latin typeface="Calibri" pitchFamily="34" charset="0"/>
              </a:rPr>
              <a:t>max(v,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0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0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000" kern="0" dirty="0">
                <a:latin typeface="Calibri" pitchFamily="34" charset="0"/>
              </a:rPr>
              <a:t>)   //</a:t>
            </a:r>
            <a:r>
              <a:rPr lang="en-US" sz="2000" kern="0" dirty="0" err="1">
                <a:latin typeface="Calibri" pitchFamily="34" charset="0"/>
              </a:rPr>
              <a:t>calculăm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n-US" sz="2000" kern="0" dirty="0" err="1">
                <a:latin typeface="Calibri" pitchFamily="34" charset="0"/>
              </a:rPr>
              <a:t>valoarea</a:t>
            </a:r>
            <a:r>
              <a:rPr lang="en-US" sz="2000" kern="0" dirty="0">
                <a:latin typeface="Calibri" pitchFamily="34" charset="0"/>
              </a:rPr>
              <a:t> v </a:t>
            </a:r>
            <a:r>
              <a:rPr lang="en-US" sz="2000" kern="0" dirty="0" err="1">
                <a:latin typeface="Calibri" pitchFamily="34" charset="0"/>
              </a:rPr>
              <a:t>și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n-US" sz="2000" kern="0" dirty="0" err="1">
                <a:latin typeface="Calibri" pitchFamily="34" charset="0"/>
              </a:rPr>
              <a:t>actualizăm</a:t>
            </a:r>
            <a:r>
              <a:rPr lang="en-US" sz="2000" kern="0" dirty="0">
                <a:latin typeface="Calibri" pitchFamily="34" charset="0"/>
              </a:rPr>
              <a:t> max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sz="2000" kern="0" baseline="0" dirty="0">
                <a:latin typeface="Calibri" pitchFamily="34" charset="0"/>
              </a:rPr>
              <a:t>if</a:t>
            </a:r>
            <a:r>
              <a:rPr lang="en-US" sz="2000" kern="0" dirty="0">
                <a:latin typeface="Calibri" pitchFamily="34" charset="0"/>
              </a:rPr>
              <a:t> v ≥ </a:t>
            </a:r>
            <a:r>
              <a:rPr lang="el-GR" sz="2000" kern="0" dirty="0">
                <a:latin typeface="Calibri" pitchFamily="34" charset="0"/>
              </a:rPr>
              <a:t>β</a:t>
            </a:r>
            <a:r>
              <a:rPr lang="en-US" sz="2000" kern="0" dirty="0">
                <a:latin typeface="Calibri" pitchFamily="34" charset="0"/>
              </a:rPr>
              <a:t> return v	//</a:t>
            </a:r>
            <a:r>
              <a:rPr lang="en-US" sz="2000" kern="0" dirty="0" err="1">
                <a:latin typeface="Calibri" pitchFamily="34" charset="0"/>
              </a:rPr>
              <a:t>dacă</a:t>
            </a:r>
            <a:r>
              <a:rPr lang="en-US" sz="2000" kern="0" dirty="0">
                <a:latin typeface="Calibri" pitchFamily="34" charset="0"/>
              </a:rPr>
              <a:t> v </a:t>
            </a:r>
            <a:r>
              <a:rPr lang="en-US" sz="2000" kern="0" dirty="0" err="1">
                <a:latin typeface="Calibri" pitchFamily="34" charset="0"/>
              </a:rPr>
              <a:t>depășește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n-US" sz="2000" kern="0" dirty="0" err="1">
                <a:latin typeface="Calibri" pitchFamily="34" charset="0"/>
              </a:rPr>
              <a:t>limita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l-GR" sz="2000" dirty="0">
                <a:solidFill>
                  <a:srgbClr val="C00000"/>
                </a:solidFill>
              </a:rPr>
              <a:t>β</a:t>
            </a:r>
            <a:r>
              <a:rPr lang="ro-RO" sz="2000" dirty="0">
                <a:solidFill>
                  <a:srgbClr val="000000"/>
                </a:solidFill>
              </a:rPr>
              <a:t> a lui</a:t>
            </a:r>
            <a:r>
              <a:rPr lang="ro-RO" sz="2000" dirty="0">
                <a:solidFill>
                  <a:srgbClr val="C00000"/>
                </a:solidFill>
              </a:rPr>
              <a:t> MIN </a:t>
            </a:r>
            <a:r>
              <a:rPr lang="ro-RO" sz="2000" dirty="0">
                <a:solidFill>
                  <a:srgbClr val="000000"/>
                </a:solidFill>
              </a:rPr>
              <a:t>nu mai continuăm</a:t>
            </a: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ro-RO" sz="2000" kern="0" dirty="0">
                <a:latin typeface="Calibri" pitchFamily="34" charset="0"/>
              </a:rPr>
              <a:t>				       // întoarcem în acest caz v  = o estimare a lui </a:t>
            </a:r>
            <a:r>
              <a:rPr lang="ro-RO" sz="2000" i="1" kern="0" dirty="0">
                <a:latin typeface="Calibri" pitchFamily="34" charset="0"/>
              </a:rPr>
              <a:t>n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000" kern="0" dirty="0">
                <a:latin typeface="Calibri" pitchFamily="34" charset="0"/>
              </a:rPr>
              <a:t>α</a:t>
            </a:r>
            <a:r>
              <a:rPr lang="en-US" sz="2000" kern="0" dirty="0">
                <a:latin typeface="Calibri" pitchFamily="34" charset="0"/>
              </a:rPr>
              <a:t> = max(</a:t>
            </a:r>
            <a:r>
              <a:rPr lang="el-GR" sz="2000" kern="0" dirty="0">
                <a:latin typeface="Calibri" pitchFamily="34" charset="0"/>
              </a:rPr>
              <a:t>α</a:t>
            </a:r>
            <a:r>
              <a:rPr lang="en-US" sz="2000" kern="0" dirty="0">
                <a:latin typeface="Calibri" pitchFamily="34" charset="0"/>
              </a:rPr>
              <a:t>, v)       // </a:t>
            </a:r>
            <a:r>
              <a:rPr lang="en-US" sz="2000" kern="0" dirty="0" err="1">
                <a:latin typeface="Calibri" pitchFamily="34" charset="0"/>
              </a:rPr>
              <a:t>actualizăm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n-US" sz="2000" kern="0" dirty="0" err="1">
                <a:latin typeface="Calibri" pitchFamily="34" charset="0"/>
              </a:rPr>
              <a:t>valoarea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l-GR" sz="2000" dirty="0">
                <a:solidFill>
                  <a:srgbClr val="0066CC"/>
                </a:solidFill>
              </a:rPr>
              <a:t>α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424" y="1524000"/>
            <a:ext cx="8933257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529456"/>
            <a:ext cx="9144000" cy="1447800"/>
          </a:xfrm>
        </p:spPr>
        <p:txBody>
          <a:bodyPr>
            <a:normAutofit/>
          </a:bodyPr>
          <a:lstStyle/>
          <a:p>
            <a:pPr lvl="1" algn="ctr">
              <a:lnSpc>
                <a:spcPct val="80000"/>
              </a:lnSpc>
              <a:buNone/>
            </a:pP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en-US" sz="2200" dirty="0">
                <a:solidFill>
                  <a:srgbClr val="0066CC"/>
                </a:solidFill>
              </a:rPr>
              <a:t>: </a:t>
            </a:r>
            <a:r>
              <a:rPr lang="en-US" sz="2200" dirty="0" err="1">
                <a:solidFill>
                  <a:srgbClr val="0066CC"/>
                </a:solidFill>
              </a:rPr>
              <a:t>opțiunea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curentă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cea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mai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bună</a:t>
            </a:r>
            <a:r>
              <a:rPr lang="en-US" sz="2200" dirty="0">
                <a:solidFill>
                  <a:srgbClr val="0066CC"/>
                </a:solidFill>
              </a:rPr>
              <a:t> a </a:t>
            </a:r>
            <a:r>
              <a:rPr lang="en-US" sz="2200" dirty="0" err="1">
                <a:solidFill>
                  <a:srgbClr val="0066CC"/>
                </a:solidFill>
              </a:rPr>
              <a:t>lui</a:t>
            </a:r>
            <a:r>
              <a:rPr lang="en-US" sz="2200" dirty="0">
                <a:solidFill>
                  <a:srgbClr val="0066CC"/>
                </a:solidFill>
              </a:rPr>
              <a:t> MAX (MAX </a:t>
            </a:r>
            <a:r>
              <a:rPr lang="en-US" sz="2200" dirty="0" err="1">
                <a:solidFill>
                  <a:srgbClr val="0066CC"/>
                </a:solidFill>
              </a:rPr>
              <a:t>vrea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să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maximizeze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ro-RO" sz="2200" dirty="0">
                <a:solidFill>
                  <a:srgbClr val="0066CC"/>
                </a:solidFill>
              </a:rPr>
              <a:t>)</a:t>
            </a:r>
            <a:endParaRPr lang="en-US" sz="2200" dirty="0">
              <a:solidFill>
                <a:srgbClr val="0070C0"/>
              </a:solidFill>
            </a:endParaRPr>
          </a:p>
          <a:p>
            <a:pPr lvl="1" algn="ctr">
              <a:lnSpc>
                <a:spcPct val="80000"/>
              </a:lnSpc>
              <a:buNone/>
            </a:pPr>
            <a:r>
              <a:rPr lang="el-GR" sz="2200" dirty="0">
                <a:solidFill>
                  <a:srgbClr val="C00000"/>
                </a:solidFill>
              </a:rPr>
              <a:t>β</a:t>
            </a:r>
            <a:r>
              <a:rPr lang="en-US" sz="2200" dirty="0">
                <a:solidFill>
                  <a:srgbClr val="C00000"/>
                </a:solidFill>
              </a:rPr>
              <a:t>:</a:t>
            </a:r>
            <a:r>
              <a:rPr lang="el-GR" sz="2200" dirty="0">
                <a:solidFill>
                  <a:srgbClr val="C00000"/>
                </a:solidFill>
              </a:rPr>
              <a:t> </a:t>
            </a:r>
            <a:r>
              <a:rPr lang="ro-RO" sz="2200" dirty="0">
                <a:solidFill>
                  <a:srgbClr val="C00000"/>
                </a:solidFill>
              </a:rPr>
              <a:t>opțiunea curentă cea mai bună a lui MIN (MIN vrea să minimizeze </a:t>
            </a:r>
            <a:r>
              <a:rPr lang="el-GR" sz="2200" dirty="0">
                <a:solidFill>
                  <a:srgbClr val="C00000"/>
                </a:solidFill>
              </a:rPr>
              <a:t>β</a:t>
            </a:r>
            <a:r>
              <a:rPr lang="ro-RO" sz="2200" dirty="0">
                <a:solidFill>
                  <a:srgbClr val="C00000"/>
                </a:solidFill>
              </a:rPr>
              <a:t>)</a:t>
            </a:r>
          </a:p>
          <a:p>
            <a:pPr lvl="1" algn="ctr">
              <a:lnSpc>
                <a:spcPct val="80000"/>
              </a:lnSpc>
              <a:buNone/>
            </a:pPr>
            <a:r>
              <a:rPr lang="ro-RO" sz="2200" dirty="0">
                <a:solidFill>
                  <a:srgbClr val="000000"/>
                </a:solidFill>
              </a:rPr>
              <a:t>Întotdeauna vom avea </a:t>
            </a: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ro-RO" sz="2200" dirty="0">
                <a:solidFill>
                  <a:srgbClr val="0066CC"/>
                </a:solidFill>
              </a:rPr>
              <a:t> </a:t>
            </a:r>
            <a:r>
              <a:rPr lang="ro-RO" sz="2200" dirty="0">
                <a:solidFill>
                  <a:srgbClr val="000000"/>
                </a:solidFill>
              </a:rPr>
              <a:t>≤</a:t>
            </a:r>
            <a:r>
              <a:rPr lang="ro-RO" sz="2200" dirty="0">
                <a:solidFill>
                  <a:srgbClr val="0066CC"/>
                </a:solidFill>
              </a:rPr>
              <a:t> </a:t>
            </a:r>
            <a:r>
              <a:rPr lang="el-GR" sz="2200" dirty="0">
                <a:solidFill>
                  <a:srgbClr val="C00000"/>
                </a:solidFill>
              </a:rPr>
              <a:t>β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54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743450" y="3048000"/>
            <a:ext cx="4310232" cy="3242235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20424" y="3048000"/>
            <a:ext cx="4444734" cy="3242235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71500" y="110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Implementare</a:t>
            </a:r>
            <a:r>
              <a:rPr lang="en-US" dirty="0"/>
              <a:t> Alfa-Beta </a:t>
            </a:r>
            <a:r>
              <a:rPr lang="en-US" dirty="0" err="1"/>
              <a:t>retezare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704477" y="3263154"/>
            <a:ext cx="448057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min-value(stare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initializeaza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v = </a:t>
            </a:r>
            <a:r>
              <a:rPr lang="en-US" sz="20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lvl="1" indent="-285737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000" kern="0" dirty="0" err="1">
                <a:latin typeface="Calibri" pitchFamily="34" charset="0"/>
              </a:rPr>
              <a:t>pentru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n-US" sz="2000" kern="0" dirty="0" err="1">
                <a:latin typeface="Calibri" pitchFamily="34" charset="0"/>
              </a:rPr>
              <a:t>fiecare</a:t>
            </a:r>
            <a:r>
              <a:rPr lang="en-US" sz="2000" kern="0" dirty="0">
                <a:latin typeface="Calibri" pitchFamily="34" charset="0"/>
              </a:rPr>
              <a:t> </a:t>
            </a:r>
            <a:r>
              <a:rPr lang="en-US" sz="2000" kern="0" dirty="0" err="1">
                <a:latin typeface="Calibri" pitchFamily="34" charset="0"/>
              </a:rPr>
              <a:t>succesor</a:t>
            </a:r>
            <a:r>
              <a:rPr lang="en-US" sz="2000" kern="0" dirty="0">
                <a:latin typeface="Calibri" pitchFamily="34" charset="0"/>
              </a:rPr>
              <a:t> al </a:t>
            </a:r>
            <a:r>
              <a:rPr lang="en-US" sz="2000" kern="0" dirty="0" err="1">
                <a:latin typeface="Calibri" pitchFamily="34" charset="0"/>
              </a:rPr>
              <a:t>stării</a:t>
            </a:r>
            <a:r>
              <a:rPr lang="en-US" sz="2000" kern="0" dirty="0">
                <a:latin typeface="Calibri" pitchFamily="34" charset="0"/>
              </a:rPr>
              <a:t>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Calibri" pitchFamily="34" charset="0"/>
              </a:rPr>
              <a:t>v = min(v,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0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0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Calibri" pitchFamily="34" charset="0"/>
              </a:rPr>
              <a:t>if v ≤ </a:t>
            </a:r>
            <a:r>
              <a:rPr lang="el-GR" sz="2000" kern="0" dirty="0">
                <a:latin typeface="Calibri" pitchFamily="34" charset="0"/>
              </a:rPr>
              <a:t>α</a:t>
            </a:r>
            <a:r>
              <a:rPr lang="en-US" sz="2000" kern="0" dirty="0">
                <a:latin typeface="Calibri" pitchFamily="34" charset="0"/>
              </a:rPr>
              <a:t> return v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000" kern="0" dirty="0">
                <a:latin typeface="Calibri" pitchFamily="34" charset="0"/>
              </a:rPr>
              <a:t>β </a:t>
            </a:r>
            <a:r>
              <a:rPr lang="en-US" sz="2000" kern="0" dirty="0">
                <a:latin typeface="Calibri" pitchFamily="34" charset="0"/>
              </a:rPr>
              <a:t>= min(</a:t>
            </a:r>
            <a:r>
              <a:rPr lang="el-GR" sz="2000" kern="0" dirty="0">
                <a:latin typeface="Calibri" pitchFamily="34" charset="0"/>
              </a:rPr>
              <a:t>β</a:t>
            </a:r>
            <a:r>
              <a:rPr lang="en-US" sz="2000" kern="0" dirty="0">
                <a:latin typeface="Calibri" pitchFamily="34" charset="0"/>
              </a:rPr>
              <a:t>, v)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0424" y="2900659"/>
            <a:ext cx="4552315" cy="165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def max-value(stare, </a:t>
            </a:r>
            <a:r>
              <a:rPr lang="el-GR" sz="22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2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2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initializeaza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v =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000" kern="0" dirty="0" err="1">
                <a:latin typeface="Calibri" pitchFamily="34" charset="0"/>
              </a:rPr>
              <a:t>p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entru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fiecare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succesor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al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stării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000" kern="0" noProof="0" dirty="0">
                <a:latin typeface="Calibri" pitchFamily="34" charset="0"/>
              </a:rPr>
              <a:t>max(v,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0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0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0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000" kern="0" dirty="0">
                <a:latin typeface="Calibri" pitchFamily="34" charset="0"/>
              </a:rPr>
              <a:t>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000" kern="0" baseline="0" dirty="0">
                <a:latin typeface="Calibri" pitchFamily="34" charset="0"/>
              </a:rPr>
              <a:t>if</a:t>
            </a:r>
            <a:r>
              <a:rPr lang="en-US" sz="2000" kern="0" dirty="0">
                <a:latin typeface="Calibri" pitchFamily="34" charset="0"/>
              </a:rPr>
              <a:t> v ≥ </a:t>
            </a:r>
            <a:r>
              <a:rPr lang="el-GR" sz="2000" kern="0" dirty="0">
                <a:latin typeface="Calibri" pitchFamily="34" charset="0"/>
              </a:rPr>
              <a:t>β</a:t>
            </a:r>
            <a:r>
              <a:rPr lang="en-US" sz="20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000" kern="0" dirty="0">
                <a:latin typeface="Calibri" pitchFamily="34" charset="0"/>
              </a:rPr>
              <a:t>α</a:t>
            </a:r>
            <a:r>
              <a:rPr lang="en-US" sz="2000" kern="0" dirty="0">
                <a:latin typeface="Calibri" pitchFamily="34" charset="0"/>
              </a:rPr>
              <a:t> = max(</a:t>
            </a:r>
            <a:r>
              <a:rPr lang="el-GR" sz="2000" kern="0" dirty="0">
                <a:latin typeface="Calibri" pitchFamily="34" charset="0"/>
              </a:rPr>
              <a:t>α</a:t>
            </a:r>
            <a:r>
              <a:rPr lang="en-US" sz="2000" kern="0" dirty="0">
                <a:latin typeface="Calibri" pitchFamily="34" charset="0"/>
              </a:rPr>
              <a:t>, v)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424" y="1524000"/>
            <a:ext cx="8933257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529456"/>
            <a:ext cx="9144000" cy="1447800"/>
          </a:xfrm>
        </p:spPr>
        <p:txBody>
          <a:bodyPr>
            <a:normAutofit/>
          </a:bodyPr>
          <a:lstStyle/>
          <a:p>
            <a:pPr lvl="1" algn="ctr">
              <a:lnSpc>
                <a:spcPct val="80000"/>
              </a:lnSpc>
              <a:buNone/>
            </a:pP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en-US" sz="2200" dirty="0">
                <a:solidFill>
                  <a:srgbClr val="0066CC"/>
                </a:solidFill>
              </a:rPr>
              <a:t>: </a:t>
            </a:r>
            <a:r>
              <a:rPr lang="en-US" sz="2200" dirty="0" err="1">
                <a:solidFill>
                  <a:srgbClr val="0066CC"/>
                </a:solidFill>
              </a:rPr>
              <a:t>opțiunea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curentă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cea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mai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bună</a:t>
            </a:r>
            <a:r>
              <a:rPr lang="en-US" sz="2200" dirty="0">
                <a:solidFill>
                  <a:srgbClr val="0066CC"/>
                </a:solidFill>
              </a:rPr>
              <a:t> a </a:t>
            </a:r>
            <a:r>
              <a:rPr lang="en-US" sz="2200" dirty="0" err="1">
                <a:solidFill>
                  <a:srgbClr val="0066CC"/>
                </a:solidFill>
              </a:rPr>
              <a:t>lui</a:t>
            </a:r>
            <a:r>
              <a:rPr lang="en-US" sz="2200" dirty="0">
                <a:solidFill>
                  <a:srgbClr val="0066CC"/>
                </a:solidFill>
              </a:rPr>
              <a:t> MAX (MAX </a:t>
            </a:r>
            <a:r>
              <a:rPr lang="en-US" sz="2200" dirty="0" err="1">
                <a:solidFill>
                  <a:srgbClr val="0066CC"/>
                </a:solidFill>
              </a:rPr>
              <a:t>vrea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să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n-US" sz="2200" dirty="0" err="1">
                <a:solidFill>
                  <a:srgbClr val="0066CC"/>
                </a:solidFill>
              </a:rPr>
              <a:t>maximizeze</a:t>
            </a:r>
            <a:r>
              <a:rPr lang="en-US" sz="2200" dirty="0">
                <a:solidFill>
                  <a:srgbClr val="0066CC"/>
                </a:solidFill>
              </a:rPr>
              <a:t> </a:t>
            </a: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ro-RO" sz="2200" dirty="0">
                <a:solidFill>
                  <a:srgbClr val="0066CC"/>
                </a:solidFill>
              </a:rPr>
              <a:t>)</a:t>
            </a:r>
            <a:endParaRPr lang="en-US" sz="2200" dirty="0">
              <a:solidFill>
                <a:srgbClr val="0070C0"/>
              </a:solidFill>
            </a:endParaRPr>
          </a:p>
          <a:p>
            <a:pPr lvl="1" algn="ctr">
              <a:lnSpc>
                <a:spcPct val="80000"/>
              </a:lnSpc>
              <a:buNone/>
            </a:pPr>
            <a:r>
              <a:rPr lang="el-GR" sz="2200" dirty="0">
                <a:solidFill>
                  <a:srgbClr val="C00000"/>
                </a:solidFill>
              </a:rPr>
              <a:t>β</a:t>
            </a:r>
            <a:r>
              <a:rPr lang="en-US" sz="2200" dirty="0">
                <a:solidFill>
                  <a:srgbClr val="C00000"/>
                </a:solidFill>
              </a:rPr>
              <a:t>:</a:t>
            </a:r>
            <a:r>
              <a:rPr lang="el-GR" sz="2200" dirty="0">
                <a:solidFill>
                  <a:srgbClr val="C00000"/>
                </a:solidFill>
              </a:rPr>
              <a:t> </a:t>
            </a:r>
            <a:r>
              <a:rPr lang="ro-RO" sz="2200" dirty="0">
                <a:solidFill>
                  <a:srgbClr val="C00000"/>
                </a:solidFill>
              </a:rPr>
              <a:t>opțiunea curentă cea mai bună a lui MIN (MIN vrea să minimizeze </a:t>
            </a:r>
            <a:r>
              <a:rPr lang="el-GR" sz="2200" dirty="0">
                <a:solidFill>
                  <a:srgbClr val="C00000"/>
                </a:solidFill>
              </a:rPr>
              <a:t>β</a:t>
            </a:r>
            <a:r>
              <a:rPr lang="ro-RO" sz="2200" dirty="0">
                <a:solidFill>
                  <a:srgbClr val="C00000"/>
                </a:solidFill>
              </a:rPr>
              <a:t>)</a:t>
            </a:r>
          </a:p>
          <a:p>
            <a:pPr lvl="1" algn="ctr">
              <a:lnSpc>
                <a:spcPct val="80000"/>
              </a:lnSpc>
              <a:buNone/>
            </a:pPr>
            <a:r>
              <a:rPr lang="ro-RO" sz="2200" dirty="0">
                <a:solidFill>
                  <a:srgbClr val="000000"/>
                </a:solidFill>
              </a:rPr>
              <a:t>Întotdeauna vom avea </a:t>
            </a:r>
            <a:r>
              <a:rPr lang="el-GR" sz="2200" dirty="0">
                <a:solidFill>
                  <a:srgbClr val="0066CC"/>
                </a:solidFill>
              </a:rPr>
              <a:t>α</a:t>
            </a:r>
            <a:r>
              <a:rPr lang="ro-RO" sz="2200" dirty="0">
                <a:solidFill>
                  <a:srgbClr val="0066CC"/>
                </a:solidFill>
              </a:rPr>
              <a:t> </a:t>
            </a:r>
            <a:r>
              <a:rPr lang="ro-RO" sz="2200" dirty="0">
                <a:solidFill>
                  <a:srgbClr val="000000"/>
                </a:solidFill>
              </a:rPr>
              <a:t>≤</a:t>
            </a:r>
            <a:r>
              <a:rPr lang="ro-RO" sz="2200" dirty="0">
                <a:solidFill>
                  <a:srgbClr val="0066CC"/>
                </a:solidFill>
              </a:rPr>
              <a:t> </a:t>
            </a:r>
            <a:r>
              <a:rPr lang="el-GR" sz="2200" dirty="0">
                <a:solidFill>
                  <a:srgbClr val="C00000"/>
                </a:solidFill>
              </a:rPr>
              <a:t>β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4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Exemplu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MiniMax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4270375" y="2209800"/>
            <a:ext cx="381000" cy="304800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765550"/>
            <a:ext cx="381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3288" y="3765550"/>
            <a:ext cx="950912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765550"/>
            <a:ext cx="381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5288" y="3765550"/>
            <a:ext cx="950912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375" y="2514600"/>
            <a:ext cx="24765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412876" y="3765552"/>
            <a:ext cx="760413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04507" y="2666207"/>
            <a:ext cx="3048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4630738" y="2344739"/>
            <a:ext cx="22860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20094" y="3913982"/>
            <a:ext cx="3048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170113" y="3770312"/>
            <a:ext cx="196850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375" y="2514602"/>
            <a:ext cx="381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762377"/>
            <a:ext cx="1143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0875" y="2514600"/>
            <a:ext cx="24765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D9969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762377"/>
            <a:ext cx="1143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4267200" y="3765550"/>
            <a:ext cx="381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4459288" y="3765550"/>
            <a:ext cx="950912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B3A2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33867" y="3373807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18201" y="336225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01267" y="3380826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28352" y="2209800"/>
            <a:ext cx="2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194089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3348230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89345252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Intuiție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965286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Introducerea</a:t>
            </a:r>
            <a:r>
              <a:rPr lang="en-US" dirty="0">
                <a:latin typeface="Times New Roman"/>
                <a:cs typeface="Times New Roman"/>
              </a:rPr>
              <a:t> 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beta, </a:t>
            </a:r>
            <a:r>
              <a:rPr lang="en-US" dirty="0" err="1">
                <a:latin typeface="Times New Roman"/>
                <a:cs typeface="Times New Roman"/>
              </a:rPr>
              <a:t>reprezentând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valorii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nod intern. </a:t>
            </a:r>
            <a:r>
              <a:rPr lang="en-US" dirty="0" err="1">
                <a:latin typeface="Times New Roman"/>
                <a:cs typeface="Times New Roman"/>
              </a:rPr>
              <a:t>Semnificația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acestor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următoarea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MAX,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deja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garantat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 MAX;</a:t>
            </a:r>
          </a:p>
          <a:p>
            <a:r>
              <a:rPr lang="en-US" dirty="0">
                <a:latin typeface="Times New Roman"/>
                <a:cs typeface="Times New Roman"/>
              </a:rPr>
              <a:t>-beta: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MIN,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nefavorabilă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acesta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atinge</a:t>
            </a:r>
            <a:r>
              <a:rPr lang="en-US" dirty="0">
                <a:latin typeface="Times New Roman"/>
                <a:cs typeface="Times New Roman"/>
              </a:rPr>
              <a:t>. In </a:t>
            </a:r>
            <a:r>
              <a:rPr lang="en-US" dirty="0" err="1">
                <a:latin typeface="Times New Roman"/>
                <a:cs typeface="Times New Roman"/>
              </a:rPr>
              <a:t>acelasi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MAX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spera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atingă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efectivă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nodului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fi </a:t>
            </a:r>
            <a:r>
              <a:rPr lang="en-US" dirty="0" err="1">
                <a:latin typeface="Times New Roman"/>
                <a:cs typeface="Times New Roman"/>
              </a:rPr>
              <a:t>găsită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află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99" name="AutoShape 13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54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97" name="AutoShape 17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55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57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2" name="AutoShape 7"/>
              <p:cNvCxnSpPr>
                <a:cxnSpLocks noChangeShapeType="1"/>
                <a:stCxn id="52" idx="3"/>
                <a:endCxn id="91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8" name="AutoShape 9"/>
            <p:cNvCxnSpPr>
              <a:cxnSpLocks noChangeShapeType="1"/>
              <a:stCxn id="91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0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21"/>
            <p:cNvCxnSpPr>
              <a:cxnSpLocks noChangeShapeType="1"/>
              <a:stCxn id="52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2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3" name="AutoShape 21"/>
            <p:cNvCxnSpPr>
              <a:cxnSpLocks noChangeShapeType="1"/>
              <a:stCxn id="91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4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89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0" name="AutoShape 21"/>
              <p:cNvCxnSpPr>
                <a:cxnSpLocks noChangeShapeType="1"/>
                <a:stCxn id="52" idx="3"/>
                <a:endCxn id="89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5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8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87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8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6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4" name="AutoShape 27"/>
              <p:cNvCxnSpPr>
                <a:cxnSpLocks noChangeShapeType="1"/>
                <a:stCxn id="52" idx="3"/>
                <a:endCxn id="83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8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79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81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9" name="TextBox 68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pic>
        <p:nvPicPr>
          <p:cNvPr id="13" name="Picture 12" descr="Screen Shot 2020-01-09 at 10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39700"/>
            <a:ext cx="9118600" cy="6565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60876" y="123071"/>
            <a:ext cx="4796246" cy="2862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99556" y="2194302"/>
            <a:ext cx="9044443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105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Intuiție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965286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Introducerea</a:t>
            </a:r>
            <a:r>
              <a:rPr lang="en-US" dirty="0">
                <a:latin typeface="Times New Roman"/>
                <a:cs typeface="Times New Roman"/>
              </a:rPr>
              <a:t> 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beta, </a:t>
            </a:r>
            <a:r>
              <a:rPr lang="en-US" dirty="0" err="1">
                <a:latin typeface="Times New Roman"/>
                <a:cs typeface="Times New Roman"/>
              </a:rPr>
              <a:t>reprezentând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valorii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nod intern. </a:t>
            </a:r>
            <a:r>
              <a:rPr lang="en-US" dirty="0" err="1">
                <a:latin typeface="Times New Roman"/>
                <a:cs typeface="Times New Roman"/>
              </a:rPr>
              <a:t>Semnificația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acestor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următoarea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MAX,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deja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garantat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 MAX;</a:t>
            </a:r>
          </a:p>
          <a:p>
            <a:r>
              <a:rPr lang="en-US" dirty="0">
                <a:latin typeface="Times New Roman"/>
                <a:cs typeface="Times New Roman"/>
              </a:rPr>
              <a:t>-beta: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MIN,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nefavorabilă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acesta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atinge</a:t>
            </a:r>
            <a:r>
              <a:rPr lang="en-US" dirty="0">
                <a:latin typeface="Times New Roman"/>
                <a:cs typeface="Times New Roman"/>
              </a:rPr>
              <a:t>. In </a:t>
            </a:r>
            <a:r>
              <a:rPr lang="en-US" dirty="0" err="1">
                <a:latin typeface="Times New Roman"/>
                <a:cs typeface="Times New Roman"/>
              </a:rPr>
              <a:t>acelasi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MAX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spera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atingă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efectivă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nodului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fi </a:t>
            </a:r>
            <a:r>
              <a:rPr lang="en-US" dirty="0" err="1">
                <a:latin typeface="Times New Roman"/>
                <a:cs typeface="Times New Roman"/>
              </a:rPr>
              <a:t>găsită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află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99" name="AutoShape 13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54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97" name="AutoShape 17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55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57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2" name="AutoShape 7"/>
              <p:cNvCxnSpPr>
                <a:cxnSpLocks noChangeShapeType="1"/>
                <a:stCxn id="52" idx="3"/>
                <a:endCxn id="91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8" name="AutoShape 9"/>
            <p:cNvCxnSpPr>
              <a:cxnSpLocks noChangeShapeType="1"/>
              <a:stCxn id="91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0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21"/>
            <p:cNvCxnSpPr>
              <a:cxnSpLocks noChangeShapeType="1"/>
              <a:stCxn id="52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2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3" name="AutoShape 21"/>
            <p:cNvCxnSpPr>
              <a:cxnSpLocks noChangeShapeType="1"/>
              <a:stCxn id="91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4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89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0" name="AutoShape 21"/>
              <p:cNvCxnSpPr>
                <a:cxnSpLocks noChangeShapeType="1"/>
                <a:stCxn id="52" idx="3"/>
                <a:endCxn id="89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5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8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87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8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6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4" name="AutoShape 27"/>
              <p:cNvCxnSpPr>
                <a:cxnSpLocks noChangeShapeType="1"/>
                <a:stCxn id="52" idx="3"/>
                <a:endCxn id="83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8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79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81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9" name="TextBox 68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pic>
        <p:nvPicPr>
          <p:cNvPr id="13" name="Picture 12" descr="Screen Shot 2020-01-09 at 10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39700"/>
            <a:ext cx="9118600" cy="656590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99556" y="2194302"/>
            <a:ext cx="9044443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6757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Intuiție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965286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Introducerea</a:t>
            </a:r>
            <a:r>
              <a:rPr lang="en-US" dirty="0">
                <a:latin typeface="Times New Roman"/>
                <a:cs typeface="Times New Roman"/>
              </a:rPr>
              <a:t> 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beta, </a:t>
            </a:r>
            <a:r>
              <a:rPr lang="en-US" dirty="0" err="1">
                <a:latin typeface="Times New Roman"/>
                <a:cs typeface="Times New Roman"/>
              </a:rPr>
              <a:t>reprezentând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valorii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nod intern. </a:t>
            </a:r>
            <a:r>
              <a:rPr lang="en-US" dirty="0" err="1">
                <a:latin typeface="Times New Roman"/>
                <a:cs typeface="Times New Roman"/>
              </a:rPr>
              <a:t>Semnificația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acestor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următoarea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MAX,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deja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garantat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 MAX;</a:t>
            </a:r>
          </a:p>
          <a:p>
            <a:r>
              <a:rPr lang="en-US" dirty="0">
                <a:latin typeface="Times New Roman"/>
                <a:cs typeface="Times New Roman"/>
              </a:rPr>
              <a:t>-beta: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MIN,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nefavorabilă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acesta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atinge</a:t>
            </a:r>
            <a:r>
              <a:rPr lang="en-US" dirty="0">
                <a:latin typeface="Times New Roman"/>
                <a:cs typeface="Times New Roman"/>
              </a:rPr>
              <a:t>. In </a:t>
            </a:r>
            <a:r>
              <a:rPr lang="en-US" dirty="0" err="1">
                <a:latin typeface="Times New Roman"/>
                <a:cs typeface="Times New Roman"/>
              </a:rPr>
              <a:t>acelasi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MAX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spera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atingă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efectivă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nodului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fi </a:t>
            </a:r>
            <a:r>
              <a:rPr lang="en-US" dirty="0" err="1">
                <a:latin typeface="Times New Roman"/>
                <a:cs typeface="Times New Roman"/>
              </a:rPr>
              <a:t>găsită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află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99" name="AutoShape 13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54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97" name="AutoShape 17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55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57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2" name="AutoShape 7"/>
              <p:cNvCxnSpPr>
                <a:cxnSpLocks noChangeShapeType="1"/>
                <a:stCxn id="52" idx="3"/>
                <a:endCxn id="91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8" name="AutoShape 9"/>
            <p:cNvCxnSpPr>
              <a:cxnSpLocks noChangeShapeType="1"/>
              <a:stCxn id="91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0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21"/>
            <p:cNvCxnSpPr>
              <a:cxnSpLocks noChangeShapeType="1"/>
              <a:stCxn id="52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2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3" name="AutoShape 21"/>
            <p:cNvCxnSpPr>
              <a:cxnSpLocks noChangeShapeType="1"/>
              <a:stCxn id="91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4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89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0" name="AutoShape 21"/>
              <p:cNvCxnSpPr>
                <a:cxnSpLocks noChangeShapeType="1"/>
                <a:stCxn id="52" idx="3"/>
                <a:endCxn id="89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5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8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87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8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6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4" name="AutoShape 27"/>
              <p:cNvCxnSpPr>
                <a:cxnSpLocks noChangeShapeType="1"/>
                <a:stCxn id="52" idx="3"/>
                <a:endCxn id="83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8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79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81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9" name="TextBox 68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pic>
        <p:nvPicPr>
          <p:cNvPr id="13" name="Picture 12" descr="Screen Shot 2020-01-09 at 10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39700"/>
            <a:ext cx="9118600" cy="656590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2700" y="4603373"/>
            <a:ext cx="9044443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967551" y="2363095"/>
            <a:ext cx="4114799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69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Intuiție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965286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Introducerea</a:t>
            </a:r>
            <a:r>
              <a:rPr lang="en-US" dirty="0">
                <a:latin typeface="Times New Roman"/>
                <a:cs typeface="Times New Roman"/>
              </a:rPr>
              <a:t> 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beta, </a:t>
            </a:r>
            <a:r>
              <a:rPr lang="en-US" dirty="0" err="1">
                <a:latin typeface="Times New Roman"/>
                <a:cs typeface="Times New Roman"/>
              </a:rPr>
              <a:t>reprezentând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valorii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nod intern. </a:t>
            </a:r>
            <a:r>
              <a:rPr lang="en-US" dirty="0" err="1">
                <a:latin typeface="Times New Roman"/>
                <a:cs typeface="Times New Roman"/>
              </a:rPr>
              <a:t>Semnificația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acestor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următoarea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MAX,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deja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garantat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 MAX;</a:t>
            </a:r>
          </a:p>
          <a:p>
            <a:r>
              <a:rPr lang="en-US" dirty="0">
                <a:latin typeface="Times New Roman"/>
                <a:cs typeface="Times New Roman"/>
              </a:rPr>
              <a:t>-beta: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MIN,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nefavorabilă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acesta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atinge</a:t>
            </a:r>
            <a:r>
              <a:rPr lang="en-US" dirty="0">
                <a:latin typeface="Times New Roman"/>
                <a:cs typeface="Times New Roman"/>
              </a:rPr>
              <a:t>. In </a:t>
            </a:r>
            <a:r>
              <a:rPr lang="en-US" dirty="0" err="1">
                <a:latin typeface="Times New Roman"/>
                <a:cs typeface="Times New Roman"/>
              </a:rPr>
              <a:t>acelasi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MAX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spera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atingă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efectivă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nodului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fi </a:t>
            </a:r>
            <a:r>
              <a:rPr lang="en-US" dirty="0" err="1">
                <a:latin typeface="Times New Roman"/>
                <a:cs typeface="Times New Roman"/>
              </a:rPr>
              <a:t>găsită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află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99" name="AutoShape 13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54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97" name="AutoShape 17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55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57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2" name="AutoShape 7"/>
              <p:cNvCxnSpPr>
                <a:cxnSpLocks noChangeShapeType="1"/>
                <a:stCxn id="52" idx="3"/>
                <a:endCxn id="91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8" name="AutoShape 9"/>
            <p:cNvCxnSpPr>
              <a:cxnSpLocks noChangeShapeType="1"/>
              <a:stCxn id="91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0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21"/>
            <p:cNvCxnSpPr>
              <a:cxnSpLocks noChangeShapeType="1"/>
              <a:stCxn id="52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2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3" name="AutoShape 21"/>
            <p:cNvCxnSpPr>
              <a:cxnSpLocks noChangeShapeType="1"/>
              <a:stCxn id="91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4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89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0" name="AutoShape 21"/>
              <p:cNvCxnSpPr>
                <a:cxnSpLocks noChangeShapeType="1"/>
                <a:stCxn id="52" idx="3"/>
                <a:endCxn id="89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5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8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87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8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6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4" name="AutoShape 27"/>
              <p:cNvCxnSpPr>
                <a:cxnSpLocks noChangeShapeType="1"/>
                <a:stCxn id="52" idx="3"/>
                <a:endCxn id="83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8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79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81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9" name="TextBox 68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pic>
        <p:nvPicPr>
          <p:cNvPr id="13" name="Picture 12" descr="Screen Shot 2020-01-09 at 10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39700"/>
            <a:ext cx="9118600" cy="656590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2700" y="4603373"/>
            <a:ext cx="9044443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3985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Intuiție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965286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Introducerea</a:t>
            </a:r>
            <a:r>
              <a:rPr lang="en-US" dirty="0">
                <a:latin typeface="Times New Roman"/>
                <a:cs typeface="Times New Roman"/>
              </a:rPr>
              <a:t> 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beta, </a:t>
            </a:r>
            <a:r>
              <a:rPr lang="en-US" dirty="0" err="1">
                <a:latin typeface="Times New Roman"/>
                <a:cs typeface="Times New Roman"/>
              </a:rPr>
              <a:t>reprezentând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valorii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nod intern. </a:t>
            </a:r>
            <a:r>
              <a:rPr lang="en-US" dirty="0" err="1">
                <a:latin typeface="Times New Roman"/>
                <a:cs typeface="Times New Roman"/>
              </a:rPr>
              <a:t>Semnificația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acestor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următoarea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MAX,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deja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garantat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 MAX;</a:t>
            </a:r>
          </a:p>
          <a:p>
            <a:r>
              <a:rPr lang="en-US" dirty="0">
                <a:latin typeface="Times New Roman"/>
                <a:cs typeface="Times New Roman"/>
              </a:rPr>
              <a:t>-beta: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MIN,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nefavorabilă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acesta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atinge</a:t>
            </a:r>
            <a:r>
              <a:rPr lang="en-US" dirty="0">
                <a:latin typeface="Times New Roman"/>
                <a:cs typeface="Times New Roman"/>
              </a:rPr>
              <a:t>. In </a:t>
            </a:r>
            <a:r>
              <a:rPr lang="en-US" dirty="0" err="1">
                <a:latin typeface="Times New Roman"/>
                <a:cs typeface="Times New Roman"/>
              </a:rPr>
              <a:t>acelasi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MAX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spera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atingă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efectivă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nodului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fi </a:t>
            </a:r>
            <a:r>
              <a:rPr lang="en-US" dirty="0" err="1">
                <a:latin typeface="Times New Roman"/>
                <a:cs typeface="Times New Roman"/>
              </a:rPr>
              <a:t>găsită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află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99" name="AutoShape 13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54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97" name="AutoShape 17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55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57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2" name="AutoShape 7"/>
              <p:cNvCxnSpPr>
                <a:cxnSpLocks noChangeShapeType="1"/>
                <a:stCxn id="52" idx="3"/>
                <a:endCxn id="91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8" name="AutoShape 9"/>
            <p:cNvCxnSpPr>
              <a:cxnSpLocks noChangeShapeType="1"/>
              <a:stCxn id="91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0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21"/>
            <p:cNvCxnSpPr>
              <a:cxnSpLocks noChangeShapeType="1"/>
              <a:stCxn id="52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2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3" name="AutoShape 21"/>
            <p:cNvCxnSpPr>
              <a:cxnSpLocks noChangeShapeType="1"/>
              <a:stCxn id="91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4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89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0" name="AutoShape 21"/>
              <p:cNvCxnSpPr>
                <a:cxnSpLocks noChangeShapeType="1"/>
                <a:stCxn id="52" idx="3"/>
                <a:endCxn id="89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5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8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87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8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6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4" name="AutoShape 27"/>
              <p:cNvCxnSpPr>
                <a:cxnSpLocks noChangeShapeType="1"/>
                <a:stCxn id="52" idx="3"/>
                <a:endCxn id="83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8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79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81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9" name="TextBox 68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pic>
        <p:nvPicPr>
          <p:cNvPr id="13" name="Picture 12" descr="Screen Shot 2020-01-09 at 10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39700"/>
            <a:ext cx="9118600" cy="656590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849025" y="4457342"/>
            <a:ext cx="9044443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1785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Intuiție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alfa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-beta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retezare</a:t>
            </a:r>
            <a:endParaRPr lang="en-US" dirty="0">
              <a:latin typeface="Times New Roman"/>
              <a:cs typeface="Times New Roman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965286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Introducerea</a:t>
            </a:r>
            <a:r>
              <a:rPr lang="en-US" dirty="0">
                <a:latin typeface="Times New Roman"/>
                <a:cs typeface="Times New Roman"/>
              </a:rPr>
              <a:t>  a </a:t>
            </a:r>
            <a:r>
              <a:rPr lang="en-US" dirty="0" err="1">
                <a:latin typeface="Times New Roman"/>
                <a:cs typeface="Times New Roman"/>
              </a:rPr>
              <a:t>două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beta, </a:t>
            </a:r>
            <a:r>
              <a:rPr lang="en-US" dirty="0" err="1">
                <a:latin typeface="Times New Roman"/>
                <a:cs typeface="Times New Roman"/>
              </a:rPr>
              <a:t>reprezentând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limitări</a:t>
            </a:r>
            <a:r>
              <a:rPr lang="en-US" dirty="0">
                <a:latin typeface="Times New Roman"/>
                <a:cs typeface="Times New Roman"/>
              </a:rPr>
              <a:t> ale </a:t>
            </a:r>
            <a:r>
              <a:rPr lang="en-US" dirty="0" err="1">
                <a:latin typeface="Times New Roman"/>
                <a:cs typeface="Times New Roman"/>
              </a:rPr>
              <a:t>valorii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unui</a:t>
            </a:r>
            <a:r>
              <a:rPr lang="en-US" dirty="0">
                <a:latin typeface="Times New Roman"/>
                <a:cs typeface="Times New Roman"/>
              </a:rPr>
              <a:t> nod intern. </a:t>
            </a:r>
            <a:r>
              <a:rPr lang="en-US" dirty="0" err="1">
                <a:latin typeface="Times New Roman"/>
                <a:cs typeface="Times New Roman"/>
              </a:rPr>
              <a:t>Semnificația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acestor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limite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următoarea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MAX,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deja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garantat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 MAX;</a:t>
            </a:r>
          </a:p>
          <a:p>
            <a:r>
              <a:rPr lang="en-US" dirty="0">
                <a:latin typeface="Times New Roman"/>
                <a:cs typeface="Times New Roman"/>
              </a:rPr>
              <a:t>-beta: </a:t>
            </a:r>
            <a:r>
              <a:rPr lang="en-US" dirty="0" err="1">
                <a:latin typeface="Times New Roman"/>
                <a:cs typeface="Times New Roman"/>
              </a:rPr>
              <a:t>caracterizează</a:t>
            </a:r>
            <a:r>
              <a:rPr lang="en-US" dirty="0">
                <a:latin typeface="Times New Roman"/>
                <a:cs typeface="Times New Roman"/>
              </a:rPr>
              <a:t> un nod de tip MIN,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nefavorabilă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MIN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acesta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atinge</a:t>
            </a:r>
            <a:r>
              <a:rPr lang="en-US" dirty="0">
                <a:latin typeface="Times New Roman"/>
                <a:cs typeface="Times New Roman"/>
              </a:rPr>
              <a:t>. In </a:t>
            </a:r>
            <a:r>
              <a:rPr lang="en-US" dirty="0" err="1">
                <a:latin typeface="Times New Roman"/>
                <a:cs typeface="Times New Roman"/>
              </a:rPr>
              <a:t>acelasi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maximă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</a:t>
            </a:r>
            <a:r>
              <a:rPr lang="en-US" dirty="0">
                <a:latin typeface="Times New Roman"/>
                <a:cs typeface="Times New Roman"/>
              </a:rPr>
              <a:t> care MAX </a:t>
            </a:r>
            <a:r>
              <a:rPr lang="en-US" dirty="0" err="1">
                <a:latin typeface="Times New Roman"/>
                <a:cs typeface="Times New Roman"/>
              </a:rPr>
              <a:t>poate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spera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 o </a:t>
            </a:r>
            <a:r>
              <a:rPr lang="en-US" dirty="0" err="1">
                <a:latin typeface="Times New Roman"/>
                <a:cs typeface="Times New Roman"/>
              </a:rPr>
              <a:t>atingă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Valoarea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efectivă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minimax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nodului</a:t>
            </a:r>
            <a:r>
              <a:rPr lang="en-US" dirty="0">
                <a:latin typeface="Times New Roman"/>
                <a:cs typeface="Times New Roman"/>
              </a:rPr>
              <a:t> care </a:t>
            </a:r>
            <a:r>
              <a:rPr lang="en-US" dirty="0" err="1">
                <a:latin typeface="Times New Roman"/>
                <a:cs typeface="Times New Roman"/>
              </a:rPr>
              <a:t>va</a:t>
            </a:r>
            <a:r>
              <a:rPr lang="en-US" dirty="0">
                <a:latin typeface="Times New Roman"/>
                <a:cs typeface="Times New Roman"/>
              </a:rPr>
              <a:t> fi </a:t>
            </a:r>
            <a:r>
              <a:rPr lang="en-US" dirty="0" err="1">
                <a:latin typeface="Times New Roman"/>
                <a:cs typeface="Times New Roman"/>
              </a:rPr>
              <a:t>găsită</a:t>
            </a:r>
            <a:r>
              <a:rPr lang="en-US" dirty="0">
                <a:latin typeface="Times New Roman"/>
                <a:cs typeface="Times New Roman"/>
              </a:rPr>
              <a:t> se </a:t>
            </a:r>
            <a:r>
              <a:rPr lang="en-US" dirty="0" err="1">
                <a:latin typeface="Times New Roman"/>
                <a:cs typeface="Times New Roman"/>
              </a:rPr>
              <a:t>află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între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alfa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 beta.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19200" y="1089533"/>
            <a:ext cx="6477000" cy="2781687"/>
            <a:chOff x="1219200" y="2171315"/>
            <a:chExt cx="6477000" cy="2781687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4270375" y="2209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3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99" name="AutoShape 13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54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97" name="AutoShape 17"/>
              <p:cNvCxnSpPr>
                <a:cxnSpLocks noChangeShapeType="1"/>
                <a:stCxn id="9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8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55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6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57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6500" cy="1250950"/>
              <a:chOff x="1984375" y="2514600"/>
              <a:chExt cx="2476501" cy="1250950"/>
            </a:xfrm>
          </p:grpSpPr>
          <p:sp>
            <p:nvSpPr>
              <p:cNvPr id="91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2" name="AutoShape 7"/>
              <p:cNvCxnSpPr>
                <a:cxnSpLocks noChangeShapeType="1"/>
                <a:stCxn id="52" idx="3"/>
                <a:endCxn id="91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8" name="AutoShape 9"/>
            <p:cNvCxnSpPr>
              <a:cxnSpLocks noChangeShapeType="1"/>
              <a:stCxn id="91" idx="0"/>
            </p:cNvCxnSpPr>
            <p:nvPr/>
          </p:nvCxnSpPr>
          <p:spPr bwMode="auto">
            <a:xfrm flipH="1">
              <a:off x="1412876" y="3765552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cxnSp>
          <p:nvCxnSpPr>
            <p:cNvPr id="60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7"/>
              <a:ext cx="304800" cy="158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21"/>
            <p:cNvCxnSpPr>
              <a:cxnSpLocks noChangeShapeType="1"/>
              <a:stCxn id="52" idx="3"/>
            </p:cNvCxnSpPr>
            <p:nvPr/>
          </p:nvCxnSpPr>
          <p:spPr bwMode="auto">
            <a:xfrm rot="16200000" flipH="1">
              <a:off x="4630738" y="2344739"/>
              <a:ext cx="228600" cy="568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2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2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3" name="AutoShape 21"/>
            <p:cNvCxnSpPr>
              <a:cxnSpLocks noChangeShapeType="1"/>
              <a:stCxn id="91" idx="0"/>
            </p:cNvCxnSpPr>
            <p:nvPr/>
          </p:nvCxnSpPr>
          <p:spPr bwMode="auto">
            <a:xfrm rot="16200000" flipH="1">
              <a:off x="2170113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4" name="Group 59"/>
            <p:cNvGrpSpPr>
              <a:grpSpLocks/>
            </p:cNvGrpSpPr>
            <p:nvPr/>
          </p:nvGrpSpPr>
          <p:grpSpPr bwMode="auto">
            <a:xfrm>
              <a:off x="4270375" y="2514602"/>
              <a:ext cx="381000" cy="1235075"/>
              <a:chOff x="4270375" y="2514600"/>
              <a:chExt cx="381000" cy="1235075"/>
            </a:xfrm>
          </p:grpSpPr>
          <p:sp>
            <p:nvSpPr>
              <p:cNvPr id="89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0" name="AutoShape 21"/>
              <p:cNvCxnSpPr>
                <a:cxnSpLocks noChangeShapeType="1"/>
                <a:stCxn id="52" idx="3"/>
                <a:endCxn id="89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5" name="Group 58"/>
            <p:cNvGrpSpPr>
              <a:grpSpLocks/>
            </p:cNvGrpSpPr>
            <p:nvPr/>
          </p:nvGrpSpPr>
          <p:grpSpPr bwMode="auto">
            <a:xfrm>
              <a:off x="3505200" y="3762377"/>
              <a:ext cx="1143000" cy="1190625"/>
              <a:chOff x="3505200" y="3762375"/>
              <a:chExt cx="1142999" cy="1190625"/>
            </a:xfrm>
          </p:grpSpPr>
          <p:cxnSp>
            <p:nvCxnSpPr>
              <p:cNvPr id="8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87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8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6" name="Group 61"/>
            <p:cNvGrpSpPr>
              <a:grpSpLocks/>
            </p:cNvGrpSpPr>
            <p:nvPr/>
          </p:nvGrpSpPr>
          <p:grpSpPr bwMode="auto">
            <a:xfrm>
              <a:off x="4460875" y="2514600"/>
              <a:ext cx="2476500" cy="1250950"/>
              <a:chOff x="4460875" y="2514600"/>
              <a:chExt cx="2476500" cy="1250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D99694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4" name="AutoShape 27"/>
              <p:cNvCxnSpPr>
                <a:cxnSpLocks noChangeShapeType="1"/>
                <a:stCxn id="52" idx="3"/>
                <a:endCxn id="83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8" name="Group 60"/>
            <p:cNvGrpSpPr>
              <a:grpSpLocks/>
            </p:cNvGrpSpPr>
            <p:nvPr/>
          </p:nvGrpSpPr>
          <p:grpSpPr bwMode="auto">
            <a:xfrm>
              <a:off x="5791200" y="3762377"/>
              <a:ext cx="1143000" cy="1190625"/>
              <a:chOff x="5791200" y="3762375"/>
              <a:chExt cx="1142999" cy="1190625"/>
            </a:xfrm>
          </p:grpSpPr>
          <p:cxnSp>
            <p:nvCxnSpPr>
              <p:cNvPr id="79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B3A2C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81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9" name="TextBox 68"/>
            <p:cNvSpPr txBox="1"/>
            <p:nvPr/>
          </p:nvSpPr>
          <p:spPr>
            <a:xfrm>
              <a:off x="2033867" y="3373807"/>
              <a:ext cx="24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94383" y="2171315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≥3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87746" y="3396220"/>
              <a:ext cx="472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7375" y="32760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≤14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7098" y="355077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2215" y="383544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≤2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4303" y="219440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0" y="113203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228617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pic>
        <p:nvPicPr>
          <p:cNvPr id="13" name="Picture 12" descr="Screen Shot 2020-01-09 at 10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39700"/>
            <a:ext cx="91186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467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7001" y="161380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7076" y="282278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814982" y="1692238"/>
            <a:ext cx="508385" cy="53789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 rot="10800000">
            <a:off x="1508582" y="2759193"/>
            <a:ext cx="508385" cy="537897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0800000">
            <a:off x="4255529" y="2746555"/>
            <a:ext cx="508385" cy="537897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009969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766235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50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04173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9" name="AutoShape 12"/>
          <p:cNvCxnSpPr>
            <a:cxnSpLocks noChangeShapeType="1"/>
            <a:stCxn id="13" idx="3"/>
          </p:cNvCxnSpPr>
          <p:nvPr/>
        </p:nvCxnSpPr>
        <p:spPr bwMode="auto">
          <a:xfrm flipH="1">
            <a:off x="1762775" y="2230135"/>
            <a:ext cx="1306400" cy="5164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3"/>
          <p:cNvCxnSpPr>
            <a:cxnSpLocks noChangeShapeType="1"/>
            <a:stCxn id="13" idx="3"/>
            <a:endCxn id="15" idx="3"/>
          </p:cNvCxnSpPr>
          <p:nvPr/>
        </p:nvCxnSpPr>
        <p:spPr bwMode="auto">
          <a:xfrm>
            <a:off x="3069175" y="2230135"/>
            <a:ext cx="1440546" cy="5164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6"/>
          <p:cNvCxnSpPr>
            <a:cxnSpLocks noChangeShapeType="1"/>
            <a:stCxn id="15" idx="0"/>
            <a:endCxn id="18" idx="0"/>
          </p:cNvCxnSpPr>
          <p:nvPr/>
        </p:nvCxnSpPr>
        <p:spPr bwMode="auto">
          <a:xfrm flipH="1">
            <a:off x="4058366" y="3284452"/>
            <a:ext cx="451355" cy="6538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17"/>
          <p:cNvCxnSpPr>
            <a:cxnSpLocks noChangeShapeType="1"/>
            <a:stCxn id="15" idx="0"/>
            <a:endCxn id="17" idx="0"/>
          </p:cNvCxnSpPr>
          <p:nvPr/>
        </p:nvCxnSpPr>
        <p:spPr bwMode="auto">
          <a:xfrm>
            <a:off x="4509721" y="3284452"/>
            <a:ext cx="510707" cy="6538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6" name="AutoShape 16"/>
          <p:cNvCxnSpPr>
            <a:cxnSpLocks noChangeShapeType="1"/>
            <a:stCxn id="14" idx="0"/>
          </p:cNvCxnSpPr>
          <p:nvPr/>
        </p:nvCxnSpPr>
        <p:spPr bwMode="auto">
          <a:xfrm flipH="1">
            <a:off x="1343010" y="3297090"/>
            <a:ext cx="419764" cy="634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17"/>
          <p:cNvCxnSpPr>
            <a:cxnSpLocks noChangeShapeType="1"/>
          </p:cNvCxnSpPr>
          <p:nvPr/>
        </p:nvCxnSpPr>
        <p:spPr bwMode="auto">
          <a:xfrm>
            <a:off x="1762774" y="3303410"/>
            <a:ext cx="481648" cy="6349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939505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79277" y="2708641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57855" y="2750858"/>
            <a:ext cx="77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36555" y="1720669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39128" y="273850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97116" y="179374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13198" y="2671654"/>
            <a:ext cx="173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Valoare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/>
                <a:cs typeface="Times New Roman"/>
              </a:rPr>
              <a:t>aproximativă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09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Jocul</a:t>
            </a:r>
            <a:r>
              <a:rPr lang="en-US" dirty="0">
                <a:latin typeface="Times New Roman"/>
                <a:cs typeface="Times New Roman"/>
              </a:rPr>
              <a:t> de dame</a:t>
            </a:r>
          </a:p>
        </p:txBody>
      </p:sp>
      <p:pic>
        <p:nvPicPr>
          <p:cNvPr id="5" name="Picture 4" descr="Da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41" y="1045882"/>
            <a:ext cx="6015276" cy="4028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5104820"/>
            <a:ext cx="421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vs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parțial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Determinist vs stochastic</a:t>
            </a: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7412" y="5092869"/>
            <a:ext cx="421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Determinist</a:t>
            </a: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7001" y="1613806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814982" y="1692238"/>
            <a:ext cx="508385" cy="53789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 rot="10800000">
            <a:off x="1508582" y="2759193"/>
            <a:ext cx="508385" cy="537897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0800000">
            <a:off x="4255529" y="2746555"/>
            <a:ext cx="508385" cy="537897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009969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766235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04173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9" name="AutoShape 12"/>
          <p:cNvCxnSpPr>
            <a:cxnSpLocks noChangeShapeType="1"/>
            <a:stCxn id="13" idx="3"/>
          </p:cNvCxnSpPr>
          <p:nvPr/>
        </p:nvCxnSpPr>
        <p:spPr bwMode="auto">
          <a:xfrm flipH="1">
            <a:off x="1762775" y="2230135"/>
            <a:ext cx="1306400" cy="5164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3"/>
          <p:cNvCxnSpPr>
            <a:cxnSpLocks noChangeShapeType="1"/>
            <a:stCxn id="13" idx="3"/>
            <a:endCxn id="15" idx="3"/>
          </p:cNvCxnSpPr>
          <p:nvPr/>
        </p:nvCxnSpPr>
        <p:spPr bwMode="auto">
          <a:xfrm>
            <a:off x="3069175" y="2230135"/>
            <a:ext cx="1440546" cy="5164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6"/>
          <p:cNvCxnSpPr>
            <a:cxnSpLocks noChangeShapeType="1"/>
            <a:stCxn id="15" idx="0"/>
            <a:endCxn id="18" idx="0"/>
          </p:cNvCxnSpPr>
          <p:nvPr/>
        </p:nvCxnSpPr>
        <p:spPr bwMode="auto">
          <a:xfrm flipH="1">
            <a:off x="4058366" y="3284452"/>
            <a:ext cx="451355" cy="6538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17"/>
          <p:cNvCxnSpPr>
            <a:cxnSpLocks noChangeShapeType="1"/>
            <a:stCxn id="15" idx="0"/>
            <a:endCxn id="17" idx="0"/>
          </p:cNvCxnSpPr>
          <p:nvPr/>
        </p:nvCxnSpPr>
        <p:spPr bwMode="auto">
          <a:xfrm>
            <a:off x="4509721" y="3284452"/>
            <a:ext cx="510707" cy="653861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36" name="AutoShape 16"/>
          <p:cNvCxnSpPr>
            <a:cxnSpLocks noChangeShapeType="1"/>
            <a:stCxn id="14" idx="0"/>
          </p:cNvCxnSpPr>
          <p:nvPr/>
        </p:nvCxnSpPr>
        <p:spPr bwMode="auto">
          <a:xfrm flipH="1">
            <a:off x="1343010" y="3297090"/>
            <a:ext cx="419764" cy="634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17"/>
          <p:cNvCxnSpPr>
            <a:cxnSpLocks noChangeShapeType="1"/>
          </p:cNvCxnSpPr>
          <p:nvPr/>
        </p:nvCxnSpPr>
        <p:spPr bwMode="auto">
          <a:xfrm>
            <a:off x="1762774" y="3303410"/>
            <a:ext cx="481648" cy="6349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939505" y="3938313"/>
            <a:ext cx="508385" cy="53789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79277" y="2708641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57855" y="2750858"/>
            <a:ext cx="77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26821" y="1716749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39128" y="273850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97116" y="179374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7076" y="282278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804050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43020" y="1257093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4840" y="4732275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03095" y="2829086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08994" y="489653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25046" y="4853484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64055" y="1520773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87194" y="270284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4502099" y="1341975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1747038" y="4706487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3494515" y="4674686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5298450" y="4697010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7005259" y="4687210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 rot="10800000">
            <a:off x="2769173" y="2759192"/>
            <a:ext cx="541528" cy="537898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6"/>
          <p:cNvSpPr>
            <a:spLocks noChangeArrowheads="1"/>
          </p:cNvSpPr>
          <p:nvPr/>
        </p:nvSpPr>
        <p:spPr bwMode="auto">
          <a:xfrm rot="10800000">
            <a:off x="6105226" y="2762185"/>
            <a:ext cx="541528" cy="537898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379615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157589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104827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920694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881553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732367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646754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426962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35752" y="62667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1" name="AutoShape 12"/>
          <p:cNvCxnSpPr>
            <a:cxnSpLocks noChangeShapeType="1"/>
            <a:endCxn id="41" idx="3"/>
          </p:cNvCxnSpPr>
          <p:nvPr/>
        </p:nvCxnSpPr>
        <p:spPr bwMode="auto">
          <a:xfrm flipH="1">
            <a:off x="3039937" y="1991037"/>
            <a:ext cx="1772437" cy="7681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12"/>
          <p:cNvCxnSpPr>
            <a:cxnSpLocks noChangeShapeType="1"/>
            <a:stCxn id="41" idx="0"/>
            <a:endCxn id="37" idx="0"/>
          </p:cNvCxnSpPr>
          <p:nvPr/>
        </p:nvCxnSpPr>
        <p:spPr bwMode="auto">
          <a:xfrm flipH="1">
            <a:off x="2056436" y="3297090"/>
            <a:ext cx="983501" cy="14093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2"/>
          <p:cNvCxnSpPr>
            <a:cxnSpLocks noChangeShapeType="1"/>
            <a:stCxn id="25" idx="2"/>
            <a:endCxn id="43" idx="0"/>
          </p:cNvCxnSpPr>
          <p:nvPr/>
        </p:nvCxnSpPr>
        <p:spPr bwMode="auto">
          <a:xfrm flipH="1">
            <a:off x="1670792" y="5358197"/>
            <a:ext cx="407144" cy="8289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2"/>
          <p:cNvCxnSpPr>
            <a:cxnSpLocks noChangeShapeType="1"/>
            <a:stCxn id="25" idx="2"/>
            <a:endCxn id="44" idx="0"/>
          </p:cNvCxnSpPr>
          <p:nvPr/>
        </p:nvCxnSpPr>
        <p:spPr bwMode="auto">
          <a:xfrm>
            <a:off x="2077936" y="5358197"/>
            <a:ext cx="370830" cy="8289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2" name="AutoShape 12"/>
          <p:cNvCxnSpPr>
            <a:cxnSpLocks noChangeShapeType="1"/>
            <a:endCxn id="45" idx="0"/>
          </p:cNvCxnSpPr>
          <p:nvPr/>
        </p:nvCxnSpPr>
        <p:spPr bwMode="auto">
          <a:xfrm flipH="1">
            <a:off x="3396004" y="5315149"/>
            <a:ext cx="392340" cy="8719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" name="AutoShape 12"/>
          <p:cNvCxnSpPr>
            <a:cxnSpLocks noChangeShapeType="1"/>
            <a:endCxn id="46" idx="0"/>
          </p:cNvCxnSpPr>
          <p:nvPr/>
        </p:nvCxnSpPr>
        <p:spPr bwMode="auto">
          <a:xfrm>
            <a:off x="3788344" y="5315149"/>
            <a:ext cx="423527" cy="8719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6" name="AutoShape 12"/>
          <p:cNvCxnSpPr>
            <a:cxnSpLocks noChangeShapeType="1"/>
            <a:endCxn id="47" idx="0"/>
          </p:cNvCxnSpPr>
          <p:nvPr/>
        </p:nvCxnSpPr>
        <p:spPr bwMode="auto">
          <a:xfrm flipH="1">
            <a:off x="5172730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" name="AutoShape 12"/>
          <p:cNvCxnSpPr>
            <a:cxnSpLocks noChangeShapeType="1"/>
            <a:endCxn id="47" idx="0"/>
          </p:cNvCxnSpPr>
          <p:nvPr/>
        </p:nvCxnSpPr>
        <p:spPr bwMode="auto">
          <a:xfrm flipH="1">
            <a:off x="5172730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0" name="AutoShape 12"/>
          <p:cNvCxnSpPr>
            <a:cxnSpLocks noChangeShapeType="1"/>
            <a:stCxn id="39" idx="3"/>
            <a:endCxn id="48" idx="0"/>
          </p:cNvCxnSpPr>
          <p:nvPr/>
        </p:nvCxnSpPr>
        <p:spPr bwMode="auto">
          <a:xfrm>
            <a:off x="5607848" y="5337473"/>
            <a:ext cx="415696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12"/>
          <p:cNvCxnSpPr>
            <a:cxnSpLocks noChangeShapeType="1"/>
          </p:cNvCxnSpPr>
          <p:nvPr/>
        </p:nvCxnSpPr>
        <p:spPr bwMode="auto">
          <a:xfrm flipH="1">
            <a:off x="6879585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" name="AutoShape 12"/>
          <p:cNvCxnSpPr>
            <a:cxnSpLocks noChangeShapeType="1"/>
          </p:cNvCxnSpPr>
          <p:nvPr/>
        </p:nvCxnSpPr>
        <p:spPr bwMode="auto">
          <a:xfrm>
            <a:off x="7317585" y="5337473"/>
            <a:ext cx="415696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8" name="AutoShape 12"/>
          <p:cNvCxnSpPr>
            <a:cxnSpLocks noChangeShapeType="1"/>
            <a:stCxn id="30" idx="2"/>
            <a:endCxn id="42" idx="3"/>
          </p:cNvCxnSpPr>
          <p:nvPr/>
        </p:nvCxnSpPr>
        <p:spPr bwMode="auto">
          <a:xfrm>
            <a:off x="4832997" y="1982438"/>
            <a:ext cx="1542993" cy="7797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" name="AutoShape 12"/>
          <p:cNvCxnSpPr>
            <a:cxnSpLocks noChangeShapeType="1"/>
            <a:stCxn id="41" idx="0"/>
            <a:endCxn id="38" idx="0"/>
          </p:cNvCxnSpPr>
          <p:nvPr/>
        </p:nvCxnSpPr>
        <p:spPr bwMode="auto">
          <a:xfrm>
            <a:off x="3039937" y="3297090"/>
            <a:ext cx="763976" cy="13775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4" name="AutoShape 12"/>
          <p:cNvCxnSpPr>
            <a:cxnSpLocks noChangeShapeType="1"/>
            <a:endCxn id="39" idx="0"/>
          </p:cNvCxnSpPr>
          <p:nvPr/>
        </p:nvCxnSpPr>
        <p:spPr bwMode="auto">
          <a:xfrm flipH="1">
            <a:off x="5607848" y="3290751"/>
            <a:ext cx="768143" cy="140625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6" name="AutoShape 12"/>
          <p:cNvCxnSpPr>
            <a:cxnSpLocks noChangeShapeType="1"/>
            <a:stCxn id="42" idx="0"/>
            <a:endCxn id="40" idx="0"/>
          </p:cNvCxnSpPr>
          <p:nvPr/>
        </p:nvCxnSpPr>
        <p:spPr bwMode="auto">
          <a:xfrm>
            <a:off x="6375990" y="3300083"/>
            <a:ext cx="938667" cy="1387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57619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43020" y="1257093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4840" y="4732275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03095" y="2829086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08994" y="489653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25046" y="4853484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64055" y="1520773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87194" y="270284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4502099" y="1341975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1747038" y="4706487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3494515" y="4674686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5298450" y="4697010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7005259" y="4687210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 rot="10800000">
            <a:off x="2769173" y="2759192"/>
            <a:ext cx="541528" cy="537898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6"/>
          <p:cNvSpPr>
            <a:spLocks noChangeArrowheads="1"/>
          </p:cNvSpPr>
          <p:nvPr/>
        </p:nvSpPr>
        <p:spPr bwMode="auto">
          <a:xfrm rot="10800000">
            <a:off x="6105226" y="2762185"/>
            <a:ext cx="541528" cy="537898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379615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157589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104827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920694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881553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732367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646754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426962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35752" y="62667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1" name="AutoShape 12"/>
          <p:cNvCxnSpPr>
            <a:cxnSpLocks noChangeShapeType="1"/>
            <a:endCxn id="41" idx="3"/>
          </p:cNvCxnSpPr>
          <p:nvPr/>
        </p:nvCxnSpPr>
        <p:spPr bwMode="auto">
          <a:xfrm flipH="1">
            <a:off x="3039937" y="1991037"/>
            <a:ext cx="1772437" cy="7681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12"/>
          <p:cNvCxnSpPr>
            <a:cxnSpLocks noChangeShapeType="1"/>
            <a:stCxn id="41" idx="0"/>
            <a:endCxn id="37" idx="0"/>
          </p:cNvCxnSpPr>
          <p:nvPr/>
        </p:nvCxnSpPr>
        <p:spPr bwMode="auto">
          <a:xfrm flipH="1">
            <a:off x="2056436" y="3297090"/>
            <a:ext cx="983501" cy="14093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2"/>
          <p:cNvCxnSpPr>
            <a:cxnSpLocks noChangeShapeType="1"/>
            <a:stCxn id="25" idx="2"/>
            <a:endCxn id="43" idx="0"/>
          </p:cNvCxnSpPr>
          <p:nvPr/>
        </p:nvCxnSpPr>
        <p:spPr bwMode="auto">
          <a:xfrm flipH="1">
            <a:off x="1670792" y="5358197"/>
            <a:ext cx="407144" cy="8289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2"/>
          <p:cNvCxnSpPr>
            <a:cxnSpLocks noChangeShapeType="1"/>
            <a:stCxn id="25" idx="2"/>
            <a:endCxn id="44" idx="0"/>
          </p:cNvCxnSpPr>
          <p:nvPr/>
        </p:nvCxnSpPr>
        <p:spPr bwMode="auto">
          <a:xfrm>
            <a:off x="2077936" y="5358197"/>
            <a:ext cx="370830" cy="8289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2" name="AutoShape 12"/>
          <p:cNvCxnSpPr>
            <a:cxnSpLocks noChangeShapeType="1"/>
            <a:endCxn id="45" idx="0"/>
          </p:cNvCxnSpPr>
          <p:nvPr/>
        </p:nvCxnSpPr>
        <p:spPr bwMode="auto">
          <a:xfrm flipH="1">
            <a:off x="3396004" y="5315149"/>
            <a:ext cx="392340" cy="8719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" name="AutoShape 12"/>
          <p:cNvCxnSpPr>
            <a:cxnSpLocks noChangeShapeType="1"/>
            <a:endCxn id="46" idx="0"/>
          </p:cNvCxnSpPr>
          <p:nvPr/>
        </p:nvCxnSpPr>
        <p:spPr bwMode="auto">
          <a:xfrm>
            <a:off x="3788344" y="5315149"/>
            <a:ext cx="423527" cy="8719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6" name="AutoShape 12"/>
          <p:cNvCxnSpPr>
            <a:cxnSpLocks noChangeShapeType="1"/>
            <a:endCxn id="47" idx="0"/>
          </p:cNvCxnSpPr>
          <p:nvPr/>
        </p:nvCxnSpPr>
        <p:spPr bwMode="auto">
          <a:xfrm flipH="1">
            <a:off x="5172730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" name="AutoShape 12"/>
          <p:cNvCxnSpPr>
            <a:cxnSpLocks noChangeShapeType="1"/>
            <a:endCxn id="47" idx="0"/>
          </p:cNvCxnSpPr>
          <p:nvPr/>
        </p:nvCxnSpPr>
        <p:spPr bwMode="auto">
          <a:xfrm flipH="1">
            <a:off x="5172730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0" name="AutoShape 12"/>
          <p:cNvCxnSpPr>
            <a:cxnSpLocks noChangeShapeType="1"/>
            <a:stCxn id="39" idx="3"/>
            <a:endCxn id="48" idx="0"/>
          </p:cNvCxnSpPr>
          <p:nvPr/>
        </p:nvCxnSpPr>
        <p:spPr bwMode="auto">
          <a:xfrm>
            <a:off x="5607848" y="5337473"/>
            <a:ext cx="415696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12"/>
          <p:cNvCxnSpPr>
            <a:cxnSpLocks noChangeShapeType="1"/>
          </p:cNvCxnSpPr>
          <p:nvPr/>
        </p:nvCxnSpPr>
        <p:spPr bwMode="auto">
          <a:xfrm flipH="1">
            <a:off x="6879585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" name="AutoShape 12"/>
          <p:cNvCxnSpPr>
            <a:cxnSpLocks noChangeShapeType="1"/>
          </p:cNvCxnSpPr>
          <p:nvPr/>
        </p:nvCxnSpPr>
        <p:spPr bwMode="auto">
          <a:xfrm>
            <a:off x="7317585" y="5337473"/>
            <a:ext cx="415696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8" name="AutoShape 12"/>
          <p:cNvCxnSpPr>
            <a:cxnSpLocks noChangeShapeType="1"/>
            <a:stCxn id="30" idx="2"/>
            <a:endCxn id="42" idx="3"/>
          </p:cNvCxnSpPr>
          <p:nvPr/>
        </p:nvCxnSpPr>
        <p:spPr bwMode="auto">
          <a:xfrm>
            <a:off x="4832997" y="1982438"/>
            <a:ext cx="1542993" cy="7797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" name="AutoShape 12"/>
          <p:cNvCxnSpPr>
            <a:cxnSpLocks noChangeShapeType="1"/>
            <a:stCxn id="41" idx="0"/>
            <a:endCxn id="38" idx="0"/>
          </p:cNvCxnSpPr>
          <p:nvPr/>
        </p:nvCxnSpPr>
        <p:spPr bwMode="auto">
          <a:xfrm>
            <a:off x="3039937" y="3297090"/>
            <a:ext cx="763976" cy="13775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4" name="AutoShape 12"/>
          <p:cNvCxnSpPr>
            <a:cxnSpLocks noChangeShapeType="1"/>
            <a:endCxn id="39" idx="0"/>
          </p:cNvCxnSpPr>
          <p:nvPr/>
        </p:nvCxnSpPr>
        <p:spPr bwMode="auto">
          <a:xfrm flipH="1">
            <a:off x="5607848" y="3290751"/>
            <a:ext cx="768143" cy="140625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6" name="AutoShape 12"/>
          <p:cNvCxnSpPr>
            <a:cxnSpLocks noChangeShapeType="1"/>
            <a:stCxn id="42" idx="0"/>
            <a:endCxn id="40" idx="0"/>
          </p:cNvCxnSpPr>
          <p:nvPr/>
        </p:nvCxnSpPr>
        <p:spPr bwMode="auto">
          <a:xfrm>
            <a:off x="6375990" y="3300083"/>
            <a:ext cx="938667" cy="1387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9" name="TextBox 88"/>
          <p:cNvSpPr txBox="1"/>
          <p:nvPr/>
        </p:nvSpPr>
        <p:spPr>
          <a:xfrm>
            <a:off x="1801104" y="487632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31797" y="2722205"/>
            <a:ext cx="8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017032" y="4768132"/>
            <a:ext cx="124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90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75427" y="4851983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01938" y="1413951"/>
            <a:ext cx="124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10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441816" y="4820949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785148" y="270939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522257" y="2774317"/>
            <a:ext cx="8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223722" y="2773328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569090" y="147559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5791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43020" y="1257093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4840" y="4732275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03095" y="2829086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08994" y="489653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25046" y="4853484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64055" y="1520773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87194" y="270284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4502099" y="1341975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1747038" y="4706487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3494515" y="4674686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5298450" y="4697010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7005259" y="4687210"/>
            <a:ext cx="618795" cy="64046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 rot="10800000">
            <a:off x="2769173" y="2759192"/>
            <a:ext cx="541528" cy="537898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6"/>
          <p:cNvSpPr>
            <a:spLocks noChangeArrowheads="1"/>
          </p:cNvSpPr>
          <p:nvPr/>
        </p:nvSpPr>
        <p:spPr bwMode="auto">
          <a:xfrm rot="10800000">
            <a:off x="6105226" y="2762185"/>
            <a:ext cx="541528" cy="537898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379615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157589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104827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920694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881553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732367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646754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426962" y="6187144"/>
            <a:ext cx="582353" cy="52846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35752" y="62667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1" name="AutoShape 12"/>
          <p:cNvCxnSpPr>
            <a:cxnSpLocks noChangeShapeType="1"/>
            <a:endCxn id="41" idx="3"/>
          </p:cNvCxnSpPr>
          <p:nvPr/>
        </p:nvCxnSpPr>
        <p:spPr bwMode="auto">
          <a:xfrm flipH="1">
            <a:off x="3039937" y="1991037"/>
            <a:ext cx="1772437" cy="7681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12"/>
          <p:cNvCxnSpPr>
            <a:cxnSpLocks noChangeShapeType="1"/>
            <a:stCxn id="41" idx="0"/>
            <a:endCxn id="37" idx="0"/>
          </p:cNvCxnSpPr>
          <p:nvPr/>
        </p:nvCxnSpPr>
        <p:spPr bwMode="auto">
          <a:xfrm flipH="1">
            <a:off x="2056436" y="3297090"/>
            <a:ext cx="983501" cy="14093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2"/>
          <p:cNvCxnSpPr>
            <a:cxnSpLocks noChangeShapeType="1"/>
            <a:stCxn id="25" idx="2"/>
            <a:endCxn id="43" idx="0"/>
          </p:cNvCxnSpPr>
          <p:nvPr/>
        </p:nvCxnSpPr>
        <p:spPr bwMode="auto">
          <a:xfrm flipH="1">
            <a:off x="1670792" y="5358197"/>
            <a:ext cx="407144" cy="8289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2"/>
          <p:cNvCxnSpPr>
            <a:cxnSpLocks noChangeShapeType="1"/>
            <a:stCxn id="25" idx="2"/>
            <a:endCxn id="44" idx="0"/>
          </p:cNvCxnSpPr>
          <p:nvPr/>
        </p:nvCxnSpPr>
        <p:spPr bwMode="auto">
          <a:xfrm>
            <a:off x="2077936" y="5358197"/>
            <a:ext cx="370830" cy="8289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2" name="AutoShape 12"/>
          <p:cNvCxnSpPr>
            <a:cxnSpLocks noChangeShapeType="1"/>
            <a:endCxn id="45" idx="0"/>
          </p:cNvCxnSpPr>
          <p:nvPr/>
        </p:nvCxnSpPr>
        <p:spPr bwMode="auto">
          <a:xfrm flipH="1">
            <a:off x="3396004" y="5315149"/>
            <a:ext cx="392340" cy="8719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" name="AutoShape 12"/>
          <p:cNvCxnSpPr>
            <a:cxnSpLocks noChangeShapeType="1"/>
            <a:endCxn id="46" idx="0"/>
          </p:cNvCxnSpPr>
          <p:nvPr/>
        </p:nvCxnSpPr>
        <p:spPr bwMode="auto">
          <a:xfrm>
            <a:off x="3788344" y="5315149"/>
            <a:ext cx="423527" cy="87199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66" name="AutoShape 12"/>
          <p:cNvCxnSpPr>
            <a:cxnSpLocks noChangeShapeType="1"/>
            <a:endCxn id="47" idx="0"/>
          </p:cNvCxnSpPr>
          <p:nvPr/>
        </p:nvCxnSpPr>
        <p:spPr bwMode="auto">
          <a:xfrm flipH="1">
            <a:off x="5172730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" name="AutoShape 12"/>
          <p:cNvCxnSpPr>
            <a:cxnSpLocks noChangeShapeType="1"/>
            <a:endCxn id="47" idx="0"/>
          </p:cNvCxnSpPr>
          <p:nvPr/>
        </p:nvCxnSpPr>
        <p:spPr bwMode="auto">
          <a:xfrm flipH="1">
            <a:off x="5172730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0" name="AutoShape 12"/>
          <p:cNvCxnSpPr>
            <a:cxnSpLocks noChangeShapeType="1"/>
            <a:stCxn id="39" idx="3"/>
            <a:endCxn id="48" idx="0"/>
          </p:cNvCxnSpPr>
          <p:nvPr/>
        </p:nvCxnSpPr>
        <p:spPr bwMode="auto">
          <a:xfrm>
            <a:off x="5607848" y="5337473"/>
            <a:ext cx="415696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12"/>
          <p:cNvCxnSpPr>
            <a:cxnSpLocks noChangeShapeType="1"/>
          </p:cNvCxnSpPr>
          <p:nvPr/>
        </p:nvCxnSpPr>
        <p:spPr bwMode="auto">
          <a:xfrm flipH="1">
            <a:off x="6879585" y="5337473"/>
            <a:ext cx="428304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77" name="AutoShape 12"/>
          <p:cNvCxnSpPr>
            <a:cxnSpLocks noChangeShapeType="1"/>
          </p:cNvCxnSpPr>
          <p:nvPr/>
        </p:nvCxnSpPr>
        <p:spPr bwMode="auto">
          <a:xfrm>
            <a:off x="7317585" y="5337473"/>
            <a:ext cx="415696" cy="849671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78" name="AutoShape 12"/>
          <p:cNvCxnSpPr>
            <a:cxnSpLocks noChangeShapeType="1"/>
            <a:stCxn id="30" idx="2"/>
            <a:endCxn id="42" idx="3"/>
          </p:cNvCxnSpPr>
          <p:nvPr/>
        </p:nvCxnSpPr>
        <p:spPr bwMode="auto">
          <a:xfrm>
            <a:off x="4832997" y="1982438"/>
            <a:ext cx="1542993" cy="7797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" name="AutoShape 12"/>
          <p:cNvCxnSpPr>
            <a:cxnSpLocks noChangeShapeType="1"/>
            <a:stCxn id="41" idx="0"/>
            <a:endCxn id="38" idx="0"/>
          </p:cNvCxnSpPr>
          <p:nvPr/>
        </p:nvCxnSpPr>
        <p:spPr bwMode="auto">
          <a:xfrm>
            <a:off x="3039937" y="3297090"/>
            <a:ext cx="763976" cy="13775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4" name="AutoShape 12"/>
          <p:cNvCxnSpPr>
            <a:cxnSpLocks noChangeShapeType="1"/>
            <a:endCxn id="39" idx="0"/>
          </p:cNvCxnSpPr>
          <p:nvPr/>
        </p:nvCxnSpPr>
        <p:spPr bwMode="auto">
          <a:xfrm flipH="1">
            <a:off x="5607848" y="3290751"/>
            <a:ext cx="768143" cy="140625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6" name="AutoShape 12"/>
          <p:cNvCxnSpPr>
            <a:cxnSpLocks noChangeShapeType="1"/>
            <a:stCxn id="42" idx="0"/>
            <a:endCxn id="40" idx="0"/>
          </p:cNvCxnSpPr>
          <p:nvPr/>
        </p:nvCxnSpPr>
        <p:spPr bwMode="auto">
          <a:xfrm>
            <a:off x="6375990" y="3300083"/>
            <a:ext cx="938667" cy="138712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sp>
        <p:nvSpPr>
          <p:cNvPr id="89" name="TextBox 88"/>
          <p:cNvSpPr txBox="1"/>
          <p:nvPr/>
        </p:nvSpPr>
        <p:spPr>
          <a:xfrm>
            <a:off x="1801104" y="487632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31797" y="2722205"/>
            <a:ext cx="8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017032" y="4768132"/>
            <a:ext cx="124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90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75427" y="4851983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01938" y="1413951"/>
            <a:ext cx="124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10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441816" y="4820949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785148" y="270939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522257" y="2774317"/>
            <a:ext cx="8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223722" y="2773328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569090" y="147559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73528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 rot="10800000">
            <a:off x="289077" y="5028912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384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39227" y="6334015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51" name="AutoShape 12"/>
          <p:cNvCxnSpPr>
            <a:cxnSpLocks noChangeShapeType="1"/>
            <a:stCxn id="193" idx="0"/>
          </p:cNvCxnSpPr>
          <p:nvPr/>
        </p:nvCxnSpPr>
        <p:spPr bwMode="auto">
          <a:xfrm flipH="1">
            <a:off x="1096212" y="2859466"/>
            <a:ext cx="1044653" cy="832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2"/>
          <p:cNvCxnSpPr>
            <a:cxnSpLocks noChangeShapeType="1"/>
            <a:endCxn id="43" idx="0"/>
          </p:cNvCxnSpPr>
          <p:nvPr/>
        </p:nvCxnSpPr>
        <p:spPr bwMode="auto">
          <a:xfrm flipH="1">
            <a:off x="252809" y="5593051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2"/>
          <p:cNvCxnSpPr>
            <a:cxnSpLocks noChangeShapeType="1"/>
            <a:endCxn id="44" idx="0"/>
          </p:cNvCxnSpPr>
          <p:nvPr/>
        </p:nvCxnSpPr>
        <p:spPr bwMode="auto">
          <a:xfrm>
            <a:off x="539227" y="5593051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131734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1642276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73" name="AutoShape 12"/>
          <p:cNvCxnSpPr>
            <a:cxnSpLocks noChangeShapeType="1"/>
            <a:endCxn id="71" idx="0"/>
          </p:cNvCxnSpPr>
          <p:nvPr/>
        </p:nvCxnSpPr>
        <p:spPr bwMode="auto">
          <a:xfrm flipH="1">
            <a:off x="1317159" y="5593051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4" name="AutoShape 12"/>
          <p:cNvCxnSpPr>
            <a:cxnSpLocks noChangeShapeType="1"/>
          </p:cNvCxnSpPr>
          <p:nvPr/>
        </p:nvCxnSpPr>
        <p:spPr bwMode="auto">
          <a:xfrm>
            <a:off x="1642276" y="5593051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2" name="AutoShape 5"/>
          <p:cNvSpPr>
            <a:spLocks noChangeArrowheads="1"/>
          </p:cNvSpPr>
          <p:nvPr/>
        </p:nvSpPr>
        <p:spPr bwMode="auto">
          <a:xfrm rot="10800000">
            <a:off x="1392126" y="5028912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AutoShape 5"/>
          <p:cNvSpPr>
            <a:spLocks noChangeArrowheads="1"/>
          </p:cNvSpPr>
          <p:nvPr/>
        </p:nvSpPr>
        <p:spPr bwMode="auto">
          <a:xfrm>
            <a:off x="856756" y="3715777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4" name="AutoShape 12"/>
          <p:cNvCxnSpPr>
            <a:cxnSpLocks noChangeShapeType="1"/>
            <a:endCxn id="142" idx="3"/>
          </p:cNvCxnSpPr>
          <p:nvPr/>
        </p:nvCxnSpPr>
        <p:spPr bwMode="auto">
          <a:xfrm>
            <a:off x="1116385" y="4279916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6" name="AutoShape 12"/>
          <p:cNvCxnSpPr>
            <a:cxnSpLocks noChangeShapeType="1"/>
            <a:endCxn id="37" idx="3"/>
          </p:cNvCxnSpPr>
          <p:nvPr/>
        </p:nvCxnSpPr>
        <p:spPr bwMode="auto">
          <a:xfrm flipH="1">
            <a:off x="539226" y="4279916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" name="AutoShape 5"/>
          <p:cNvSpPr>
            <a:spLocks noChangeArrowheads="1"/>
          </p:cNvSpPr>
          <p:nvPr/>
        </p:nvSpPr>
        <p:spPr bwMode="auto">
          <a:xfrm rot="10800000">
            <a:off x="2370393" y="5029513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214870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5" name="Rectangle 154"/>
          <p:cNvSpPr>
            <a:spLocks noChangeArrowheads="1"/>
          </p:cNvSpPr>
          <p:nvPr/>
        </p:nvSpPr>
        <p:spPr bwMode="auto">
          <a:xfrm>
            <a:off x="2620543" y="6334616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56" name="AutoShape 12"/>
          <p:cNvCxnSpPr>
            <a:cxnSpLocks noChangeShapeType="1"/>
            <a:endCxn id="154" idx="0"/>
          </p:cNvCxnSpPr>
          <p:nvPr/>
        </p:nvCxnSpPr>
        <p:spPr bwMode="auto">
          <a:xfrm flipH="1">
            <a:off x="2334125" y="5593652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7" name="AutoShape 12"/>
          <p:cNvCxnSpPr>
            <a:cxnSpLocks noChangeShapeType="1"/>
            <a:endCxn id="155" idx="0"/>
          </p:cNvCxnSpPr>
          <p:nvPr/>
        </p:nvCxnSpPr>
        <p:spPr bwMode="auto">
          <a:xfrm>
            <a:off x="2620543" y="5593652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321305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3723592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0" name="AutoShape 12"/>
          <p:cNvCxnSpPr>
            <a:cxnSpLocks noChangeShapeType="1"/>
            <a:endCxn id="158" idx="0"/>
          </p:cNvCxnSpPr>
          <p:nvPr/>
        </p:nvCxnSpPr>
        <p:spPr bwMode="auto">
          <a:xfrm flipH="1">
            <a:off x="3398475" y="5593652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1" name="AutoShape 12"/>
          <p:cNvCxnSpPr>
            <a:cxnSpLocks noChangeShapeType="1"/>
          </p:cNvCxnSpPr>
          <p:nvPr/>
        </p:nvCxnSpPr>
        <p:spPr bwMode="auto">
          <a:xfrm>
            <a:off x="3723592" y="5593652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2" name="AutoShape 5"/>
          <p:cNvSpPr>
            <a:spLocks noChangeArrowheads="1"/>
          </p:cNvSpPr>
          <p:nvPr/>
        </p:nvSpPr>
        <p:spPr bwMode="auto">
          <a:xfrm rot="10800000">
            <a:off x="3473442" y="5029513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AutoShape 5"/>
          <p:cNvSpPr>
            <a:spLocks noChangeArrowheads="1"/>
          </p:cNvSpPr>
          <p:nvPr/>
        </p:nvSpPr>
        <p:spPr bwMode="auto">
          <a:xfrm>
            <a:off x="2938072" y="3716378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AutoShape 12"/>
          <p:cNvCxnSpPr>
            <a:cxnSpLocks noChangeShapeType="1"/>
            <a:endCxn id="162" idx="3"/>
          </p:cNvCxnSpPr>
          <p:nvPr/>
        </p:nvCxnSpPr>
        <p:spPr bwMode="auto">
          <a:xfrm>
            <a:off x="3197701" y="4280517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5" name="AutoShape 12"/>
          <p:cNvCxnSpPr>
            <a:cxnSpLocks noChangeShapeType="1"/>
            <a:endCxn id="153" idx="3"/>
          </p:cNvCxnSpPr>
          <p:nvPr/>
        </p:nvCxnSpPr>
        <p:spPr bwMode="auto">
          <a:xfrm flipH="1">
            <a:off x="2620542" y="4280517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6" name="AutoShape 5"/>
          <p:cNvSpPr>
            <a:spLocks noChangeArrowheads="1"/>
          </p:cNvSpPr>
          <p:nvPr/>
        </p:nvSpPr>
        <p:spPr bwMode="auto">
          <a:xfrm rot="10800000">
            <a:off x="4779619" y="5023359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4557926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5029769" y="6328462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69" name="AutoShape 12"/>
          <p:cNvCxnSpPr>
            <a:cxnSpLocks noChangeShapeType="1"/>
            <a:endCxn id="167" idx="0"/>
          </p:cNvCxnSpPr>
          <p:nvPr/>
        </p:nvCxnSpPr>
        <p:spPr bwMode="auto">
          <a:xfrm flipH="1">
            <a:off x="4743351" y="5587498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0" name="AutoShape 12"/>
          <p:cNvCxnSpPr>
            <a:cxnSpLocks noChangeShapeType="1"/>
            <a:endCxn id="168" idx="0"/>
          </p:cNvCxnSpPr>
          <p:nvPr/>
        </p:nvCxnSpPr>
        <p:spPr bwMode="auto">
          <a:xfrm>
            <a:off x="5029769" y="5587498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5622276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6132818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73" name="AutoShape 12"/>
          <p:cNvCxnSpPr>
            <a:cxnSpLocks noChangeShapeType="1"/>
            <a:endCxn id="171" idx="0"/>
          </p:cNvCxnSpPr>
          <p:nvPr/>
        </p:nvCxnSpPr>
        <p:spPr bwMode="auto">
          <a:xfrm flipH="1">
            <a:off x="5807701" y="5587498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" name="AutoShape 12"/>
          <p:cNvCxnSpPr>
            <a:cxnSpLocks noChangeShapeType="1"/>
          </p:cNvCxnSpPr>
          <p:nvPr/>
        </p:nvCxnSpPr>
        <p:spPr bwMode="auto">
          <a:xfrm>
            <a:off x="6132818" y="5587498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5" name="AutoShape 5"/>
          <p:cNvSpPr>
            <a:spLocks noChangeArrowheads="1"/>
          </p:cNvSpPr>
          <p:nvPr/>
        </p:nvSpPr>
        <p:spPr bwMode="auto">
          <a:xfrm rot="10800000">
            <a:off x="5882668" y="5023359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AutoShape 5"/>
          <p:cNvSpPr>
            <a:spLocks noChangeArrowheads="1"/>
          </p:cNvSpPr>
          <p:nvPr/>
        </p:nvSpPr>
        <p:spPr bwMode="auto">
          <a:xfrm>
            <a:off x="5347298" y="3710224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7" name="AutoShape 12"/>
          <p:cNvCxnSpPr>
            <a:cxnSpLocks noChangeShapeType="1"/>
            <a:endCxn id="175" idx="3"/>
          </p:cNvCxnSpPr>
          <p:nvPr/>
        </p:nvCxnSpPr>
        <p:spPr bwMode="auto">
          <a:xfrm>
            <a:off x="5606927" y="4274363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8" name="AutoShape 12"/>
          <p:cNvCxnSpPr>
            <a:cxnSpLocks noChangeShapeType="1"/>
            <a:endCxn id="166" idx="3"/>
          </p:cNvCxnSpPr>
          <p:nvPr/>
        </p:nvCxnSpPr>
        <p:spPr bwMode="auto">
          <a:xfrm flipH="1">
            <a:off x="5029768" y="4274363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9" name="AutoShape 5"/>
          <p:cNvSpPr>
            <a:spLocks noChangeArrowheads="1"/>
          </p:cNvSpPr>
          <p:nvPr/>
        </p:nvSpPr>
        <p:spPr bwMode="auto">
          <a:xfrm rot="10800000">
            <a:off x="7040391" y="5029513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6818698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7290541" y="6334616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82" name="AutoShape 12"/>
          <p:cNvCxnSpPr>
            <a:cxnSpLocks noChangeShapeType="1"/>
            <a:endCxn id="180" idx="0"/>
          </p:cNvCxnSpPr>
          <p:nvPr/>
        </p:nvCxnSpPr>
        <p:spPr bwMode="auto">
          <a:xfrm flipH="1">
            <a:off x="7004123" y="5593652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3" name="AutoShape 12"/>
          <p:cNvCxnSpPr>
            <a:cxnSpLocks noChangeShapeType="1"/>
            <a:endCxn id="181" idx="0"/>
          </p:cNvCxnSpPr>
          <p:nvPr/>
        </p:nvCxnSpPr>
        <p:spPr bwMode="auto">
          <a:xfrm>
            <a:off x="7290541" y="5593652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7883048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839359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86" name="AutoShape 12"/>
          <p:cNvCxnSpPr>
            <a:cxnSpLocks noChangeShapeType="1"/>
            <a:endCxn id="184" idx="0"/>
          </p:cNvCxnSpPr>
          <p:nvPr/>
        </p:nvCxnSpPr>
        <p:spPr bwMode="auto">
          <a:xfrm flipH="1">
            <a:off x="8068473" y="5593652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7" name="AutoShape 12"/>
          <p:cNvCxnSpPr>
            <a:cxnSpLocks noChangeShapeType="1"/>
          </p:cNvCxnSpPr>
          <p:nvPr/>
        </p:nvCxnSpPr>
        <p:spPr bwMode="auto">
          <a:xfrm>
            <a:off x="8393590" y="5593652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8" name="AutoShape 5"/>
          <p:cNvSpPr>
            <a:spLocks noChangeArrowheads="1"/>
          </p:cNvSpPr>
          <p:nvPr/>
        </p:nvSpPr>
        <p:spPr bwMode="auto">
          <a:xfrm rot="10800000">
            <a:off x="8143440" y="5029513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AutoShape 5"/>
          <p:cNvSpPr>
            <a:spLocks noChangeArrowheads="1"/>
          </p:cNvSpPr>
          <p:nvPr/>
        </p:nvSpPr>
        <p:spPr bwMode="auto">
          <a:xfrm>
            <a:off x="7608070" y="3716378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0" name="AutoShape 12"/>
          <p:cNvCxnSpPr>
            <a:cxnSpLocks noChangeShapeType="1"/>
            <a:endCxn id="188" idx="3"/>
          </p:cNvCxnSpPr>
          <p:nvPr/>
        </p:nvCxnSpPr>
        <p:spPr bwMode="auto">
          <a:xfrm>
            <a:off x="7867699" y="4280517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1" name="AutoShape 12"/>
          <p:cNvCxnSpPr>
            <a:cxnSpLocks noChangeShapeType="1"/>
            <a:endCxn id="179" idx="3"/>
          </p:cNvCxnSpPr>
          <p:nvPr/>
        </p:nvCxnSpPr>
        <p:spPr bwMode="auto">
          <a:xfrm flipH="1">
            <a:off x="7290540" y="4280517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3" name="AutoShape 5"/>
          <p:cNvSpPr>
            <a:spLocks noChangeArrowheads="1"/>
          </p:cNvSpPr>
          <p:nvPr/>
        </p:nvSpPr>
        <p:spPr bwMode="auto">
          <a:xfrm rot="10800000">
            <a:off x="1890716" y="2295327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" name="AutoShape 12"/>
          <p:cNvCxnSpPr>
            <a:cxnSpLocks noChangeShapeType="1"/>
            <a:endCxn id="163" idx="0"/>
          </p:cNvCxnSpPr>
          <p:nvPr/>
        </p:nvCxnSpPr>
        <p:spPr bwMode="auto">
          <a:xfrm>
            <a:off x="2165526" y="2859465"/>
            <a:ext cx="1022696" cy="856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8" name="AutoShape 12"/>
          <p:cNvCxnSpPr>
            <a:cxnSpLocks noChangeShapeType="1"/>
            <a:endCxn id="176" idx="0"/>
          </p:cNvCxnSpPr>
          <p:nvPr/>
        </p:nvCxnSpPr>
        <p:spPr bwMode="auto">
          <a:xfrm flipH="1">
            <a:off x="5597448" y="2877970"/>
            <a:ext cx="1086107" cy="832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9" name="AutoShape 5"/>
          <p:cNvSpPr>
            <a:spLocks noChangeArrowheads="1"/>
          </p:cNvSpPr>
          <p:nvPr/>
        </p:nvSpPr>
        <p:spPr bwMode="auto">
          <a:xfrm rot="10800000">
            <a:off x="6445735" y="2313831"/>
            <a:ext cx="500299" cy="564139"/>
          </a:xfrm>
          <a:prstGeom prst="triangle">
            <a:avLst>
              <a:gd name="adj" fmla="val 50000"/>
            </a:avLst>
          </a:prstGeom>
          <a:solidFill>
            <a:srgbClr val="E6B9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0" name="AutoShape 12"/>
          <p:cNvCxnSpPr>
            <a:cxnSpLocks noChangeShapeType="1"/>
            <a:endCxn id="189" idx="0"/>
          </p:cNvCxnSpPr>
          <p:nvPr/>
        </p:nvCxnSpPr>
        <p:spPr bwMode="auto">
          <a:xfrm>
            <a:off x="6695885" y="2859466"/>
            <a:ext cx="1162335" cy="8569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3" name="AutoShape 5"/>
          <p:cNvSpPr>
            <a:spLocks noChangeArrowheads="1"/>
          </p:cNvSpPr>
          <p:nvPr/>
        </p:nvSpPr>
        <p:spPr bwMode="auto">
          <a:xfrm>
            <a:off x="4222108" y="89650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4" name="AutoShape 12"/>
          <p:cNvCxnSpPr>
            <a:cxnSpLocks noChangeShapeType="1"/>
            <a:stCxn id="203" idx="3"/>
            <a:endCxn id="193" idx="3"/>
          </p:cNvCxnSpPr>
          <p:nvPr/>
        </p:nvCxnSpPr>
        <p:spPr bwMode="auto">
          <a:xfrm flipH="1">
            <a:off x="2140865" y="1460648"/>
            <a:ext cx="2331393" cy="83467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" name="AutoShape 12"/>
          <p:cNvCxnSpPr>
            <a:cxnSpLocks noChangeShapeType="1"/>
            <a:stCxn id="203" idx="3"/>
            <a:endCxn id="199" idx="3"/>
          </p:cNvCxnSpPr>
          <p:nvPr/>
        </p:nvCxnSpPr>
        <p:spPr bwMode="auto">
          <a:xfrm>
            <a:off x="4472258" y="1460648"/>
            <a:ext cx="2223626" cy="8531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1" name="TextBox 210"/>
          <p:cNvSpPr txBox="1"/>
          <p:nvPr/>
        </p:nvSpPr>
        <p:spPr>
          <a:xfrm>
            <a:off x="8340720" y="997062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8439360" y="229532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318057" y="3716378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8458730" y="5147285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013492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 rot="10800000">
            <a:off x="289077" y="5028912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384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39227" y="6334015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51" name="AutoShape 12"/>
          <p:cNvCxnSpPr>
            <a:cxnSpLocks noChangeShapeType="1"/>
            <a:stCxn id="193" idx="0"/>
          </p:cNvCxnSpPr>
          <p:nvPr/>
        </p:nvCxnSpPr>
        <p:spPr bwMode="auto">
          <a:xfrm flipH="1">
            <a:off x="1096212" y="2859466"/>
            <a:ext cx="1044653" cy="832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2"/>
          <p:cNvCxnSpPr>
            <a:cxnSpLocks noChangeShapeType="1"/>
            <a:endCxn id="43" idx="0"/>
          </p:cNvCxnSpPr>
          <p:nvPr/>
        </p:nvCxnSpPr>
        <p:spPr bwMode="auto">
          <a:xfrm flipH="1">
            <a:off x="252809" y="5593051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2"/>
          <p:cNvCxnSpPr>
            <a:cxnSpLocks noChangeShapeType="1"/>
            <a:endCxn id="44" idx="0"/>
          </p:cNvCxnSpPr>
          <p:nvPr/>
        </p:nvCxnSpPr>
        <p:spPr bwMode="auto">
          <a:xfrm>
            <a:off x="539227" y="5593051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131734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1642276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73" name="AutoShape 12"/>
          <p:cNvCxnSpPr>
            <a:cxnSpLocks noChangeShapeType="1"/>
            <a:endCxn id="71" idx="0"/>
          </p:cNvCxnSpPr>
          <p:nvPr/>
        </p:nvCxnSpPr>
        <p:spPr bwMode="auto">
          <a:xfrm flipH="1">
            <a:off x="1317159" y="5593051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4" name="AutoShape 12"/>
          <p:cNvCxnSpPr>
            <a:cxnSpLocks noChangeShapeType="1"/>
          </p:cNvCxnSpPr>
          <p:nvPr/>
        </p:nvCxnSpPr>
        <p:spPr bwMode="auto">
          <a:xfrm>
            <a:off x="1642276" y="5593051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2" name="AutoShape 5"/>
          <p:cNvSpPr>
            <a:spLocks noChangeArrowheads="1"/>
          </p:cNvSpPr>
          <p:nvPr/>
        </p:nvSpPr>
        <p:spPr bwMode="auto">
          <a:xfrm rot="10800000">
            <a:off x="1392126" y="5028912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AutoShape 5"/>
          <p:cNvSpPr>
            <a:spLocks noChangeArrowheads="1"/>
          </p:cNvSpPr>
          <p:nvPr/>
        </p:nvSpPr>
        <p:spPr bwMode="auto">
          <a:xfrm>
            <a:off x="856756" y="3715777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4" name="AutoShape 12"/>
          <p:cNvCxnSpPr>
            <a:cxnSpLocks noChangeShapeType="1"/>
            <a:endCxn id="142" idx="3"/>
          </p:cNvCxnSpPr>
          <p:nvPr/>
        </p:nvCxnSpPr>
        <p:spPr bwMode="auto">
          <a:xfrm>
            <a:off x="1116385" y="4279916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6" name="AutoShape 12"/>
          <p:cNvCxnSpPr>
            <a:cxnSpLocks noChangeShapeType="1"/>
            <a:endCxn id="37" idx="3"/>
          </p:cNvCxnSpPr>
          <p:nvPr/>
        </p:nvCxnSpPr>
        <p:spPr bwMode="auto">
          <a:xfrm flipH="1">
            <a:off x="539226" y="4279916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" name="AutoShape 5"/>
          <p:cNvSpPr>
            <a:spLocks noChangeArrowheads="1"/>
          </p:cNvSpPr>
          <p:nvPr/>
        </p:nvSpPr>
        <p:spPr bwMode="auto">
          <a:xfrm rot="10800000">
            <a:off x="2370393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214870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5" name="Rectangle 154"/>
          <p:cNvSpPr>
            <a:spLocks noChangeArrowheads="1"/>
          </p:cNvSpPr>
          <p:nvPr/>
        </p:nvSpPr>
        <p:spPr bwMode="auto">
          <a:xfrm>
            <a:off x="2620543" y="6334616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56" name="AutoShape 12"/>
          <p:cNvCxnSpPr>
            <a:cxnSpLocks noChangeShapeType="1"/>
            <a:endCxn id="154" idx="0"/>
          </p:cNvCxnSpPr>
          <p:nvPr/>
        </p:nvCxnSpPr>
        <p:spPr bwMode="auto">
          <a:xfrm flipH="1">
            <a:off x="2334125" y="5593652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7" name="AutoShape 12"/>
          <p:cNvCxnSpPr>
            <a:cxnSpLocks noChangeShapeType="1"/>
            <a:endCxn id="155" idx="0"/>
          </p:cNvCxnSpPr>
          <p:nvPr/>
        </p:nvCxnSpPr>
        <p:spPr bwMode="auto">
          <a:xfrm>
            <a:off x="2620543" y="5593652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321305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3723592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0" name="AutoShape 12"/>
          <p:cNvCxnSpPr>
            <a:cxnSpLocks noChangeShapeType="1"/>
            <a:endCxn id="158" idx="0"/>
          </p:cNvCxnSpPr>
          <p:nvPr/>
        </p:nvCxnSpPr>
        <p:spPr bwMode="auto">
          <a:xfrm flipH="1">
            <a:off x="3398475" y="5593652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1" name="AutoShape 12"/>
          <p:cNvCxnSpPr>
            <a:cxnSpLocks noChangeShapeType="1"/>
          </p:cNvCxnSpPr>
          <p:nvPr/>
        </p:nvCxnSpPr>
        <p:spPr bwMode="auto">
          <a:xfrm>
            <a:off x="3723592" y="5593652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2" name="AutoShape 5"/>
          <p:cNvSpPr>
            <a:spLocks noChangeArrowheads="1"/>
          </p:cNvSpPr>
          <p:nvPr/>
        </p:nvSpPr>
        <p:spPr bwMode="auto">
          <a:xfrm rot="10800000">
            <a:off x="3473442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AutoShape 5"/>
          <p:cNvSpPr>
            <a:spLocks noChangeArrowheads="1"/>
          </p:cNvSpPr>
          <p:nvPr/>
        </p:nvSpPr>
        <p:spPr bwMode="auto">
          <a:xfrm>
            <a:off x="2938072" y="3716378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AutoShape 12"/>
          <p:cNvCxnSpPr>
            <a:cxnSpLocks noChangeShapeType="1"/>
            <a:endCxn id="162" idx="3"/>
          </p:cNvCxnSpPr>
          <p:nvPr/>
        </p:nvCxnSpPr>
        <p:spPr bwMode="auto">
          <a:xfrm>
            <a:off x="3197701" y="4280517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5" name="AutoShape 12"/>
          <p:cNvCxnSpPr>
            <a:cxnSpLocks noChangeShapeType="1"/>
            <a:endCxn id="153" idx="3"/>
          </p:cNvCxnSpPr>
          <p:nvPr/>
        </p:nvCxnSpPr>
        <p:spPr bwMode="auto">
          <a:xfrm flipH="1">
            <a:off x="2620542" y="4280517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6" name="AutoShape 5"/>
          <p:cNvSpPr>
            <a:spLocks noChangeArrowheads="1"/>
          </p:cNvSpPr>
          <p:nvPr/>
        </p:nvSpPr>
        <p:spPr bwMode="auto">
          <a:xfrm rot="10800000">
            <a:off x="4779619" y="502335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4557926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5029769" y="6328462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69" name="AutoShape 12"/>
          <p:cNvCxnSpPr>
            <a:cxnSpLocks noChangeShapeType="1"/>
            <a:endCxn id="167" idx="0"/>
          </p:cNvCxnSpPr>
          <p:nvPr/>
        </p:nvCxnSpPr>
        <p:spPr bwMode="auto">
          <a:xfrm flipH="1">
            <a:off x="4743351" y="5587498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0" name="AutoShape 12"/>
          <p:cNvCxnSpPr>
            <a:cxnSpLocks noChangeShapeType="1"/>
            <a:endCxn id="168" idx="0"/>
          </p:cNvCxnSpPr>
          <p:nvPr/>
        </p:nvCxnSpPr>
        <p:spPr bwMode="auto">
          <a:xfrm>
            <a:off x="5029769" y="5587498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5622276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6132818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73" name="AutoShape 12"/>
          <p:cNvCxnSpPr>
            <a:cxnSpLocks noChangeShapeType="1"/>
            <a:endCxn id="171" idx="0"/>
          </p:cNvCxnSpPr>
          <p:nvPr/>
        </p:nvCxnSpPr>
        <p:spPr bwMode="auto">
          <a:xfrm flipH="1">
            <a:off x="5807701" y="5587498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" name="AutoShape 12"/>
          <p:cNvCxnSpPr>
            <a:cxnSpLocks noChangeShapeType="1"/>
          </p:cNvCxnSpPr>
          <p:nvPr/>
        </p:nvCxnSpPr>
        <p:spPr bwMode="auto">
          <a:xfrm>
            <a:off x="6132818" y="5587498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5" name="AutoShape 5"/>
          <p:cNvSpPr>
            <a:spLocks noChangeArrowheads="1"/>
          </p:cNvSpPr>
          <p:nvPr/>
        </p:nvSpPr>
        <p:spPr bwMode="auto">
          <a:xfrm rot="10800000">
            <a:off x="5882668" y="502335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AutoShape 5"/>
          <p:cNvSpPr>
            <a:spLocks noChangeArrowheads="1"/>
          </p:cNvSpPr>
          <p:nvPr/>
        </p:nvSpPr>
        <p:spPr bwMode="auto">
          <a:xfrm>
            <a:off x="5347298" y="3710224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7" name="AutoShape 12"/>
          <p:cNvCxnSpPr>
            <a:cxnSpLocks noChangeShapeType="1"/>
            <a:endCxn id="175" idx="3"/>
          </p:cNvCxnSpPr>
          <p:nvPr/>
        </p:nvCxnSpPr>
        <p:spPr bwMode="auto">
          <a:xfrm>
            <a:off x="5606927" y="4274363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8" name="AutoShape 12"/>
          <p:cNvCxnSpPr>
            <a:cxnSpLocks noChangeShapeType="1"/>
            <a:endCxn id="166" idx="3"/>
          </p:cNvCxnSpPr>
          <p:nvPr/>
        </p:nvCxnSpPr>
        <p:spPr bwMode="auto">
          <a:xfrm flipH="1">
            <a:off x="5029768" y="4274363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9" name="AutoShape 5"/>
          <p:cNvSpPr>
            <a:spLocks noChangeArrowheads="1"/>
          </p:cNvSpPr>
          <p:nvPr/>
        </p:nvSpPr>
        <p:spPr bwMode="auto">
          <a:xfrm rot="10800000">
            <a:off x="7040391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6818698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7290541" y="6334616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82" name="AutoShape 12"/>
          <p:cNvCxnSpPr>
            <a:cxnSpLocks noChangeShapeType="1"/>
            <a:endCxn id="180" idx="0"/>
          </p:cNvCxnSpPr>
          <p:nvPr/>
        </p:nvCxnSpPr>
        <p:spPr bwMode="auto">
          <a:xfrm flipH="1">
            <a:off x="7004123" y="5593652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3" name="AutoShape 12"/>
          <p:cNvCxnSpPr>
            <a:cxnSpLocks noChangeShapeType="1"/>
            <a:endCxn id="181" idx="0"/>
          </p:cNvCxnSpPr>
          <p:nvPr/>
        </p:nvCxnSpPr>
        <p:spPr bwMode="auto">
          <a:xfrm>
            <a:off x="7290541" y="5593652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7883048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839359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86" name="AutoShape 12"/>
          <p:cNvCxnSpPr>
            <a:cxnSpLocks noChangeShapeType="1"/>
            <a:endCxn id="184" idx="0"/>
          </p:cNvCxnSpPr>
          <p:nvPr/>
        </p:nvCxnSpPr>
        <p:spPr bwMode="auto">
          <a:xfrm flipH="1">
            <a:off x="8068473" y="5593652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7" name="AutoShape 12"/>
          <p:cNvCxnSpPr>
            <a:cxnSpLocks noChangeShapeType="1"/>
          </p:cNvCxnSpPr>
          <p:nvPr/>
        </p:nvCxnSpPr>
        <p:spPr bwMode="auto">
          <a:xfrm>
            <a:off x="8393590" y="5593652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8" name="AutoShape 5"/>
          <p:cNvSpPr>
            <a:spLocks noChangeArrowheads="1"/>
          </p:cNvSpPr>
          <p:nvPr/>
        </p:nvSpPr>
        <p:spPr bwMode="auto">
          <a:xfrm rot="10800000">
            <a:off x="8143440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AutoShape 5"/>
          <p:cNvSpPr>
            <a:spLocks noChangeArrowheads="1"/>
          </p:cNvSpPr>
          <p:nvPr/>
        </p:nvSpPr>
        <p:spPr bwMode="auto">
          <a:xfrm>
            <a:off x="7608070" y="3716378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0" name="AutoShape 12"/>
          <p:cNvCxnSpPr>
            <a:cxnSpLocks noChangeShapeType="1"/>
            <a:endCxn id="188" idx="3"/>
          </p:cNvCxnSpPr>
          <p:nvPr/>
        </p:nvCxnSpPr>
        <p:spPr bwMode="auto">
          <a:xfrm>
            <a:off x="7867699" y="4280517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1" name="AutoShape 12"/>
          <p:cNvCxnSpPr>
            <a:cxnSpLocks noChangeShapeType="1"/>
            <a:endCxn id="179" idx="3"/>
          </p:cNvCxnSpPr>
          <p:nvPr/>
        </p:nvCxnSpPr>
        <p:spPr bwMode="auto">
          <a:xfrm flipH="1">
            <a:off x="7290540" y="4280517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3" name="AutoShape 5"/>
          <p:cNvSpPr>
            <a:spLocks noChangeArrowheads="1"/>
          </p:cNvSpPr>
          <p:nvPr/>
        </p:nvSpPr>
        <p:spPr bwMode="auto">
          <a:xfrm rot="10800000">
            <a:off x="1890716" y="2295327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" name="AutoShape 12"/>
          <p:cNvCxnSpPr>
            <a:cxnSpLocks noChangeShapeType="1"/>
            <a:endCxn id="163" idx="0"/>
          </p:cNvCxnSpPr>
          <p:nvPr/>
        </p:nvCxnSpPr>
        <p:spPr bwMode="auto">
          <a:xfrm>
            <a:off x="2165526" y="2859465"/>
            <a:ext cx="1022696" cy="856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8" name="AutoShape 12"/>
          <p:cNvCxnSpPr>
            <a:cxnSpLocks noChangeShapeType="1"/>
            <a:endCxn id="176" idx="0"/>
          </p:cNvCxnSpPr>
          <p:nvPr/>
        </p:nvCxnSpPr>
        <p:spPr bwMode="auto">
          <a:xfrm flipH="1">
            <a:off x="5597448" y="2877970"/>
            <a:ext cx="1086107" cy="832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9" name="AutoShape 5"/>
          <p:cNvSpPr>
            <a:spLocks noChangeArrowheads="1"/>
          </p:cNvSpPr>
          <p:nvPr/>
        </p:nvSpPr>
        <p:spPr bwMode="auto">
          <a:xfrm rot="10800000">
            <a:off x="6445735" y="2313831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0" name="AutoShape 12"/>
          <p:cNvCxnSpPr>
            <a:cxnSpLocks noChangeShapeType="1"/>
            <a:endCxn id="189" idx="0"/>
          </p:cNvCxnSpPr>
          <p:nvPr/>
        </p:nvCxnSpPr>
        <p:spPr bwMode="auto">
          <a:xfrm>
            <a:off x="6695885" y="2859466"/>
            <a:ext cx="1162335" cy="8569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3" name="AutoShape 5"/>
          <p:cNvSpPr>
            <a:spLocks noChangeArrowheads="1"/>
          </p:cNvSpPr>
          <p:nvPr/>
        </p:nvSpPr>
        <p:spPr bwMode="auto">
          <a:xfrm>
            <a:off x="4222108" y="89650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4" name="AutoShape 12"/>
          <p:cNvCxnSpPr>
            <a:cxnSpLocks noChangeShapeType="1"/>
            <a:stCxn id="203" idx="3"/>
            <a:endCxn id="193" idx="3"/>
          </p:cNvCxnSpPr>
          <p:nvPr/>
        </p:nvCxnSpPr>
        <p:spPr bwMode="auto">
          <a:xfrm flipH="1">
            <a:off x="2140865" y="1460648"/>
            <a:ext cx="2331393" cy="83467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" name="AutoShape 12"/>
          <p:cNvCxnSpPr>
            <a:cxnSpLocks noChangeShapeType="1"/>
            <a:stCxn id="203" idx="3"/>
            <a:endCxn id="199" idx="3"/>
          </p:cNvCxnSpPr>
          <p:nvPr/>
        </p:nvCxnSpPr>
        <p:spPr bwMode="auto">
          <a:xfrm>
            <a:off x="4472258" y="1460648"/>
            <a:ext cx="2223626" cy="8531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1" name="TextBox 210"/>
          <p:cNvSpPr txBox="1"/>
          <p:nvPr/>
        </p:nvSpPr>
        <p:spPr>
          <a:xfrm>
            <a:off x="8340720" y="997062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8439360" y="229532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318057" y="3716378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8458730" y="5147285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8193" y="4968089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19421" y="3691720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58670" y="5045352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84303" y="501740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40595" y="3812698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34125" y="2321079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7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65199" y="501012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319051" y="3744076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8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29700" y="381885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68488" y="2313831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676004" y="947746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7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438997" y="5110298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65928" y="5011030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62516" y="499603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437208" y="3808657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857066" y="2373144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131837" y="4989804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31837" y="3794194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698381" y="381885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43781" y="2295327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3385" y="992361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850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4" grpId="0"/>
      <p:bldP spid="95" grpId="0"/>
      <p:bldP spid="9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Exemplu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 rot="10800000">
            <a:off x="289077" y="5028912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384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39227" y="6334015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51" name="AutoShape 12"/>
          <p:cNvCxnSpPr>
            <a:cxnSpLocks noChangeShapeType="1"/>
            <a:stCxn id="193" idx="0"/>
          </p:cNvCxnSpPr>
          <p:nvPr/>
        </p:nvCxnSpPr>
        <p:spPr bwMode="auto">
          <a:xfrm flipH="1">
            <a:off x="1096212" y="2859466"/>
            <a:ext cx="1044653" cy="832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2"/>
          <p:cNvCxnSpPr>
            <a:cxnSpLocks noChangeShapeType="1"/>
            <a:endCxn id="43" idx="0"/>
          </p:cNvCxnSpPr>
          <p:nvPr/>
        </p:nvCxnSpPr>
        <p:spPr bwMode="auto">
          <a:xfrm flipH="1">
            <a:off x="252809" y="5593051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2"/>
          <p:cNvCxnSpPr>
            <a:cxnSpLocks noChangeShapeType="1"/>
            <a:endCxn id="44" idx="0"/>
          </p:cNvCxnSpPr>
          <p:nvPr/>
        </p:nvCxnSpPr>
        <p:spPr bwMode="auto">
          <a:xfrm>
            <a:off x="539227" y="5593051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131734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1642276" y="6342047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73" name="AutoShape 12"/>
          <p:cNvCxnSpPr>
            <a:cxnSpLocks noChangeShapeType="1"/>
            <a:endCxn id="71" idx="0"/>
          </p:cNvCxnSpPr>
          <p:nvPr/>
        </p:nvCxnSpPr>
        <p:spPr bwMode="auto">
          <a:xfrm flipH="1">
            <a:off x="1317159" y="5593051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4" name="AutoShape 12"/>
          <p:cNvCxnSpPr>
            <a:cxnSpLocks noChangeShapeType="1"/>
          </p:cNvCxnSpPr>
          <p:nvPr/>
        </p:nvCxnSpPr>
        <p:spPr bwMode="auto">
          <a:xfrm>
            <a:off x="1642276" y="5593051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sp>
        <p:nvSpPr>
          <p:cNvPr id="142" name="AutoShape 5"/>
          <p:cNvSpPr>
            <a:spLocks noChangeArrowheads="1"/>
          </p:cNvSpPr>
          <p:nvPr/>
        </p:nvSpPr>
        <p:spPr bwMode="auto">
          <a:xfrm rot="10800000">
            <a:off x="1392126" y="5028912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AutoShape 5"/>
          <p:cNvSpPr>
            <a:spLocks noChangeArrowheads="1"/>
          </p:cNvSpPr>
          <p:nvPr/>
        </p:nvSpPr>
        <p:spPr bwMode="auto">
          <a:xfrm>
            <a:off x="856756" y="3715777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4" name="AutoShape 12"/>
          <p:cNvCxnSpPr>
            <a:cxnSpLocks noChangeShapeType="1"/>
            <a:endCxn id="142" idx="3"/>
          </p:cNvCxnSpPr>
          <p:nvPr/>
        </p:nvCxnSpPr>
        <p:spPr bwMode="auto">
          <a:xfrm>
            <a:off x="1116385" y="4279916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6" name="AutoShape 12"/>
          <p:cNvCxnSpPr>
            <a:cxnSpLocks noChangeShapeType="1"/>
            <a:endCxn id="37" idx="3"/>
          </p:cNvCxnSpPr>
          <p:nvPr/>
        </p:nvCxnSpPr>
        <p:spPr bwMode="auto">
          <a:xfrm flipH="1">
            <a:off x="539226" y="4279916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" name="AutoShape 5"/>
          <p:cNvSpPr>
            <a:spLocks noChangeArrowheads="1"/>
          </p:cNvSpPr>
          <p:nvPr/>
        </p:nvSpPr>
        <p:spPr bwMode="auto">
          <a:xfrm rot="10800000">
            <a:off x="2370393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214870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5" name="Rectangle 154"/>
          <p:cNvSpPr>
            <a:spLocks noChangeArrowheads="1"/>
          </p:cNvSpPr>
          <p:nvPr/>
        </p:nvSpPr>
        <p:spPr bwMode="auto">
          <a:xfrm>
            <a:off x="2620543" y="6334616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56" name="AutoShape 12"/>
          <p:cNvCxnSpPr>
            <a:cxnSpLocks noChangeShapeType="1"/>
            <a:endCxn id="154" idx="0"/>
          </p:cNvCxnSpPr>
          <p:nvPr/>
        </p:nvCxnSpPr>
        <p:spPr bwMode="auto">
          <a:xfrm flipH="1">
            <a:off x="2334125" y="5593652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7" name="AutoShape 12"/>
          <p:cNvCxnSpPr>
            <a:cxnSpLocks noChangeShapeType="1"/>
            <a:endCxn id="155" idx="0"/>
          </p:cNvCxnSpPr>
          <p:nvPr/>
        </p:nvCxnSpPr>
        <p:spPr bwMode="auto">
          <a:xfrm>
            <a:off x="2620543" y="5593652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321305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3723592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0" name="AutoShape 12"/>
          <p:cNvCxnSpPr>
            <a:cxnSpLocks noChangeShapeType="1"/>
            <a:endCxn id="158" idx="0"/>
          </p:cNvCxnSpPr>
          <p:nvPr/>
        </p:nvCxnSpPr>
        <p:spPr bwMode="auto">
          <a:xfrm flipH="1">
            <a:off x="3398475" y="5593652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161" name="AutoShape 12"/>
          <p:cNvCxnSpPr>
            <a:cxnSpLocks noChangeShapeType="1"/>
          </p:cNvCxnSpPr>
          <p:nvPr/>
        </p:nvCxnSpPr>
        <p:spPr bwMode="auto">
          <a:xfrm>
            <a:off x="3723592" y="5593652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sp>
        <p:nvSpPr>
          <p:cNvPr id="162" name="AutoShape 5"/>
          <p:cNvSpPr>
            <a:spLocks noChangeArrowheads="1"/>
          </p:cNvSpPr>
          <p:nvPr/>
        </p:nvSpPr>
        <p:spPr bwMode="auto">
          <a:xfrm rot="10800000">
            <a:off x="3473442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AutoShape 5"/>
          <p:cNvSpPr>
            <a:spLocks noChangeArrowheads="1"/>
          </p:cNvSpPr>
          <p:nvPr/>
        </p:nvSpPr>
        <p:spPr bwMode="auto">
          <a:xfrm>
            <a:off x="2938072" y="3716378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4" name="AutoShape 12"/>
          <p:cNvCxnSpPr>
            <a:cxnSpLocks noChangeShapeType="1"/>
            <a:endCxn id="162" idx="3"/>
          </p:cNvCxnSpPr>
          <p:nvPr/>
        </p:nvCxnSpPr>
        <p:spPr bwMode="auto">
          <a:xfrm>
            <a:off x="3197701" y="4280517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165" name="AutoShape 12"/>
          <p:cNvCxnSpPr>
            <a:cxnSpLocks noChangeShapeType="1"/>
            <a:endCxn id="153" idx="3"/>
          </p:cNvCxnSpPr>
          <p:nvPr/>
        </p:nvCxnSpPr>
        <p:spPr bwMode="auto">
          <a:xfrm flipH="1">
            <a:off x="2620542" y="4280517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6" name="AutoShape 5"/>
          <p:cNvSpPr>
            <a:spLocks noChangeArrowheads="1"/>
          </p:cNvSpPr>
          <p:nvPr/>
        </p:nvSpPr>
        <p:spPr bwMode="auto">
          <a:xfrm rot="10800000">
            <a:off x="4779619" y="502335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4557926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5029769" y="6328462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69" name="AutoShape 12"/>
          <p:cNvCxnSpPr>
            <a:cxnSpLocks noChangeShapeType="1"/>
            <a:endCxn id="167" idx="0"/>
          </p:cNvCxnSpPr>
          <p:nvPr/>
        </p:nvCxnSpPr>
        <p:spPr bwMode="auto">
          <a:xfrm flipH="1">
            <a:off x="4743351" y="5587498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0" name="AutoShape 12"/>
          <p:cNvCxnSpPr>
            <a:cxnSpLocks noChangeShapeType="1"/>
            <a:endCxn id="168" idx="0"/>
          </p:cNvCxnSpPr>
          <p:nvPr/>
        </p:nvCxnSpPr>
        <p:spPr bwMode="auto">
          <a:xfrm>
            <a:off x="5029769" y="5587498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5622276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6132818" y="6336494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73" name="AutoShape 12"/>
          <p:cNvCxnSpPr>
            <a:cxnSpLocks noChangeShapeType="1"/>
            <a:endCxn id="171" idx="0"/>
          </p:cNvCxnSpPr>
          <p:nvPr/>
        </p:nvCxnSpPr>
        <p:spPr bwMode="auto">
          <a:xfrm flipH="1">
            <a:off x="5807701" y="5587498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" name="AutoShape 12"/>
          <p:cNvCxnSpPr>
            <a:cxnSpLocks noChangeShapeType="1"/>
          </p:cNvCxnSpPr>
          <p:nvPr/>
        </p:nvCxnSpPr>
        <p:spPr bwMode="auto">
          <a:xfrm>
            <a:off x="6132818" y="5587498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5" name="AutoShape 5"/>
          <p:cNvSpPr>
            <a:spLocks noChangeArrowheads="1"/>
          </p:cNvSpPr>
          <p:nvPr/>
        </p:nvSpPr>
        <p:spPr bwMode="auto">
          <a:xfrm rot="10800000">
            <a:off x="5882668" y="502335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AutoShape 5"/>
          <p:cNvSpPr>
            <a:spLocks noChangeArrowheads="1"/>
          </p:cNvSpPr>
          <p:nvPr/>
        </p:nvSpPr>
        <p:spPr bwMode="auto">
          <a:xfrm>
            <a:off x="5347298" y="3710224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7" name="AutoShape 12"/>
          <p:cNvCxnSpPr>
            <a:cxnSpLocks noChangeShapeType="1"/>
            <a:endCxn id="175" idx="3"/>
          </p:cNvCxnSpPr>
          <p:nvPr/>
        </p:nvCxnSpPr>
        <p:spPr bwMode="auto">
          <a:xfrm>
            <a:off x="5606927" y="4274363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8" name="AutoShape 12"/>
          <p:cNvCxnSpPr>
            <a:cxnSpLocks noChangeShapeType="1"/>
            <a:endCxn id="166" idx="3"/>
          </p:cNvCxnSpPr>
          <p:nvPr/>
        </p:nvCxnSpPr>
        <p:spPr bwMode="auto">
          <a:xfrm flipH="1">
            <a:off x="5029768" y="4274363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9" name="AutoShape 5"/>
          <p:cNvSpPr>
            <a:spLocks noChangeArrowheads="1"/>
          </p:cNvSpPr>
          <p:nvPr/>
        </p:nvSpPr>
        <p:spPr bwMode="auto">
          <a:xfrm rot="10800000">
            <a:off x="7040391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6818698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7290541" y="6334616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82" name="AutoShape 12"/>
          <p:cNvCxnSpPr>
            <a:cxnSpLocks noChangeShapeType="1"/>
            <a:endCxn id="180" idx="0"/>
          </p:cNvCxnSpPr>
          <p:nvPr/>
        </p:nvCxnSpPr>
        <p:spPr bwMode="auto">
          <a:xfrm flipH="1">
            <a:off x="7004123" y="5593652"/>
            <a:ext cx="286419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3" name="AutoShape 12"/>
          <p:cNvCxnSpPr>
            <a:cxnSpLocks noChangeShapeType="1"/>
            <a:endCxn id="181" idx="0"/>
          </p:cNvCxnSpPr>
          <p:nvPr/>
        </p:nvCxnSpPr>
        <p:spPr bwMode="auto">
          <a:xfrm>
            <a:off x="7290541" y="5593652"/>
            <a:ext cx="185425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7883048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8393590" y="6342648"/>
            <a:ext cx="370850" cy="385887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86" name="AutoShape 12"/>
          <p:cNvCxnSpPr>
            <a:cxnSpLocks noChangeShapeType="1"/>
            <a:endCxn id="184" idx="0"/>
          </p:cNvCxnSpPr>
          <p:nvPr/>
        </p:nvCxnSpPr>
        <p:spPr bwMode="auto">
          <a:xfrm flipH="1">
            <a:off x="8068473" y="5593652"/>
            <a:ext cx="325117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187" name="AutoShape 12"/>
          <p:cNvCxnSpPr>
            <a:cxnSpLocks noChangeShapeType="1"/>
          </p:cNvCxnSpPr>
          <p:nvPr/>
        </p:nvCxnSpPr>
        <p:spPr bwMode="auto">
          <a:xfrm>
            <a:off x="8393590" y="5593652"/>
            <a:ext cx="250150" cy="740964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sp>
        <p:nvSpPr>
          <p:cNvPr id="188" name="AutoShape 5"/>
          <p:cNvSpPr>
            <a:spLocks noChangeArrowheads="1"/>
          </p:cNvSpPr>
          <p:nvPr/>
        </p:nvSpPr>
        <p:spPr bwMode="auto">
          <a:xfrm rot="10800000">
            <a:off x="8143440" y="5029513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AutoShape 5"/>
          <p:cNvSpPr>
            <a:spLocks noChangeArrowheads="1"/>
          </p:cNvSpPr>
          <p:nvPr/>
        </p:nvSpPr>
        <p:spPr bwMode="auto">
          <a:xfrm>
            <a:off x="7608070" y="3716378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0" name="AutoShape 12"/>
          <p:cNvCxnSpPr>
            <a:cxnSpLocks noChangeShapeType="1"/>
            <a:endCxn id="188" idx="3"/>
          </p:cNvCxnSpPr>
          <p:nvPr/>
        </p:nvCxnSpPr>
        <p:spPr bwMode="auto">
          <a:xfrm>
            <a:off x="7867699" y="4280517"/>
            <a:ext cx="525890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</p:cxnSp>
      <p:cxnSp>
        <p:nvCxnSpPr>
          <p:cNvPr id="191" name="AutoShape 12"/>
          <p:cNvCxnSpPr>
            <a:cxnSpLocks noChangeShapeType="1"/>
            <a:endCxn id="179" idx="3"/>
          </p:cNvCxnSpPr>
          <p:nvPr/>
        </p:nvCxnSpPr>
        <p:spPr bwMode="auto">
          <a:xfrm flipH="1">
            <a:off x="7290540" y="4280517"/>
            <a:ext cx="556986" cy="7489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3" name="AutoShape 5"/>
          <p:cNvSpPr>
            <a:spLocks noChangeArrowheads="1"/>
          </p:cNvSpPr>
          <p:nvPr/>
        </p:nvSpPr>
        <p:spPr bwMode="auto">
          <a:xfrm rot="10800000">
            <a:off x="1890716" y="2295327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" name="AutoShape 12"/>
          <p:cNvCxnSpPr>
            <a:cxnSpLocks noChangeShapeType="1"/>
            <a:endCxn id="163" idx="0"/>
          </p:cNvCxnSpPr>
          <p:nvPr/>
        </p:nvCxnSpPr>
        <p:spPr bwMode="auto">
          <a:xfrm>
            <a:off x="2165526" y="2859465"/>
            <a:ext cx="1022696" cy="856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8" name="AutoShape 12"/>
          <p:cNvCxnSpPr>
            <a:cxnSpLocks noChangeShapeType="1"/>
            <a:endCxn id="176" idx="0"/>
          </p:cNvCxnSpPr>
          <p:nvPr/>
        </p:nvCxnSpPr>
        <p:spPr bwMode="auto">
          <a:xfrm flipH="1">
            <a:off x="5597448" y="2877970"/>
            <a:ext cx="1086107" cy="8322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9" name="AutoShape 5"/>
          <p:cNvSpPr>
            <a:spLocks noChangeArrowheads="1"/>
          </p:cNvSpPr>
          <p:nvPr/>
        </p:nvSpPr>
        <p:spPr bwMode="auto">
          <a:xfrm rot="10800000">
            <a:off x="6445735" y="2313831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0" name="AutoShape 12"/>
          <p:cNvCxnSpPr>
            <a:cxnSpLocks noChangeShapeType="1"/>
            <a:endCxn id="189" idx="0"/>
          </p:cNvCxnSpPr>
          <p:nvPr/>
        </p:nvCxnSpPr>
        <p:spPr bwMode="auto">
          <a:xfrm>
            <a:off x="6695885" y="2859466"/>
            <a:ext cx="1162335" cy="8569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3" name="AutoShape 5"/>
          <p:cNvSpPr>
            <a:spLocks noChangeArrowheads="1"/>
          </p:cNvSpPr>
          <p:nvPr/>
        </p:nvSpPr>
        <p:spPr bwMode="auto">
          <a:xfrm>
            <a:off x="4222108" y="896509"/>
            <a:ext cx="500299" cy="564139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4" name="AutoShape 12"/>
          <p:cNvCxnSpPr>
            <a:cxnSpLocks noChangeShapeType="1"/>
            <a:stCxn id="203" idx="3"/>
            <a:endCxn id="193" idx="3"/>
          </p:cNvCxnSpPr>
          <p:nvPr/>
        </p:nvCxnSpPr>
        <p:spPr bwMode="auto">
          <a:xfrm flipH="1">
            <a:off x="2140865" y="1460648"/>
            <a:ext cx="2331393" cy="83467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" name="AutoShape 12"/>
          <p:cNvCxnSpPr>
            <a:cxnSpLocks noChangeShapeType="1"/>
            <a:stCxn id="203" idx="3"/>
            <a:endCxn id="199" idx="3"/>
          </p:cNvCxnSpPr>
          <p:nvPr/>
        </p:nvCxnSpPr>
        <p:spPr bwMode="auto">
          <a:xfrm>
            <a:off x="4472258" y="1460648"/>
            <a:ext cx="2223626" cy="8531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1" name="TextBox 210"/>
          <p:cNvSpPr txBox="1"/>
          <p:nvPr/>
        </p:nvSpPr>
        <p:spPr>
          <a:xfrm>
            <a:off x="8340720" y="997062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8439360" y="2295327"/>
            <a:ext cx="89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318057" y="3716378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MAX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8458730" y="5147285"/>
            <a:ext cx="100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MIN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8193" y="4968089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19421" y="3691720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58670" y="5045352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84303" y="5017405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40595" y="3812698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34125" y="2321079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7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65199" y="501012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319051" y="3744076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8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29700" y="381885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68488" y="2313831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676004" y="947746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7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438997" y="5110298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65928" y="5011030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62516" y="4996036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437208" y="3808657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857066" y="2373144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≤ 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131837" y="4989804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31837" y="3794194"/>
            <a:ext cx="6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≥ 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698381" y="3818852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43781" y="2295327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3385" y="992361"/>
            <a:ext cx="5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50485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Proprietățile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Symbol" pitchFamily="18" charset="2"/>
              </a:rPr>
              <a:t>algoritmului</a:t>
            </a:r>
            <a:r>
              <a:rPr lang="en-US" dirty="0">
                <a:latin typeface="Times New Roman"/>
                <a:cs typeface="Times New Roman"/>
                <a:sym typeface="Symbol" pitchFamily="18" charset="2"/>
              </a:rPr>
              <a:t> Alpha-Beta Pruning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697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procesul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retezare</a:t>
            </a:r>
            <a:r>
              <a:rPr lang="en-US" sz="2400" dirty="0">
                <a:latin typeface="Times New Roman"/>
                <a:cs typeface="Times New Roman"/>
              </a:rPr>
              <a:t> nu are </a:t>
            </a:r>
            <a:r>
              <a:rPr lang="en-US" sz="2400" dirty="0" err="1">
                <a:latin typeface="Times New Roman"/>
                <a:cs typeface="Times New Roman"/>
              </a:rPr>
              <a:t>niciun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efect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asupra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valorii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minimax</a:t>
            </a:r>
            <a:r>
              <a:rPr lang="en-US" sz="2400" dirty="0">
                <a:latin typeface="Times New Roman"/>
                <a:cs typeface="Times New Roman"/>
              </a:rPr>
              <a:t> calculate </a:t>
            </a:r>
            <a:r>
              <a:rPr lang="en-US" sz="2400" dirty="0" err="1">
                <a:latin typeface="Times New Roman"/>
                <a:cs typeface="Times New Roman"/>
              </a:rPr>
              <a:t>pentru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nodul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rădăcină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aceasta</a:t>
            </a:r>
            <a:r>
              <a:rPr lang="en-US" sz="2400" dirty="0">
                <a:latin typeface="Times New Roman"/>
                <a:cs typeface="Times New Roman"/>
              </a:rPr>
              <a:t> nu se </a:t>
            </a:r>
            <a:r>
              <a:rPr lang="en-US" sz="2400" dirty="0" err="1">
                <a:latin typeface="Times New Roman"/>
                <a:cs typeface="Times New Roman"/>
              </a:rPr>
              <a:t>schimbă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valorile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nodurilor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intermediare</a:t>
            </a:r>
            <a:r>
              <a:rPr lang="en-US" sz="2400" dirty="0">
                <a:latin typeface="Times New Roman"/>
                <a:cs typeface="Times New Roman"/>
              </a:rPr>
              <a:t> (</a:t>
            </a:r>
            <a:r>
              <a:rPr lang="en-US" sz="2400" dirty="0" err="1">
                <a:latin typeface="Times New Roman"/>
                <a:cs typeface="Times New Roman"/>
              </a:rPr>
              <a:t>aproximate</a:t>
            </a:r>
            <a:r>
              <a:rPr lang="en-US" sz="2400" dirty="0">
                <a:latin typeface="Times New Roman"/>
                <a:cs typeface="Times New Roman"/>
              </a:rPr>
              <a:t>) pot fi </a:t>
            </a:r>
            <a:r>
              <a:rPr lang="en-US" sz="2400" dirty="0" err="1">
                <a:latin typeface="Times New Roman"/>
                <a:cs typeface="Times New Roman"/>
              </a:rPr>
              <a:t>greșite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imes New Roman"/>
                <a:cs typeface="Times New Roman"/>
              </a:rPr>
              <a:t>important: </a:t>
            </a:r>
            <a:r>
              <a:rPr lang="en-US" sz="2000" dirty="0" err="1">
                <a:latin typeface="Times New Roman"/>
                <a:cs typeface="Times New Roman"/>
              </a:rPr>
              <a:t>nodurile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fii</a:t>
            </a:r>
            <a:r>
              <a:rPr lang="en-US" sz="2000" dirty="0">
                <a:latin typeface="Times New Roman"/>
                <a:cs typeface="Times New Roman"/>
              </a:rPr>
              <a:t> ale </a:t>
            </a:r>
            <a:r>
              <a:rPr lang="en-US" sz="2000" dirty="0" err="1">
                <a:latin typeface="Times New Roman"/>
                <a:cs typeface="Times New Roman"/>
              </a:rPr>
              <a:t>rădăcinii</a:t>
            </a:r>
            <a:r>
              <a:rPr lang="en-US" sz="2000" dirty="0">
                <a:latin typeface="Times New Roman"/>
                <a:cs typeface="Times New Roman"/>
              </a:rPr>
              <a:t> pot </a:t>
            </a:r>
            <a:r>
              <a:rPr lang="en-US" sz="2000" dirty="0" err="1">
                <a:latin typeface="Times New Roman"/>
                <a:cs typeface="Times New Roman"/>
              </a:rPr>
              <a:t>avea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valori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greșite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000" dirty="0" err="1">
                <a:latin typeface="Times New Roman"/>
                <a:cs typeface="Times New Roman"/>
              </a:rPr>
              <a:t>Implementarea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naivă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poate</a:t>
            </a:r>
            <a:r>
              <a:rPr lang="en-US" sz="2000" dirty="0">
                <a:latin typeface="Times New Roman"/>
                <a:cs typeface="Times New Roman"/>
              </a:rPr>
              <a:t> conduce la </a:t>
            </a:r>
            <a:r>
              <a:rPr lang="en-US" sz="2000" dirty="0" err="1">
                <a:latin typeface="Times New Roman"/>
                <a:cs typeface="Times New Roman"/>
              </a:rPr>
              <a:t>erori</a:t>
            </a:r>
            <a:endParaRPr lang="en-US" sz="2000" dirty="0">
              <a:latin typeface="Times New Roman"/>
              <a:cs typeface="Times New Roman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vizitarea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ordinea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bună</a:t>
            </a:r>
            <a:r>
              <a:rPr lang="en-US" sz="2400" dirty="0">
                <a:latin typeface="Times New Roman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cs typeface="Times New Roman"/>
              </a:rPr>
              <a:t>nodurilor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fii</a:t>
            </a:r>
            <a:r>
              <a:rPr lang="en-US" sz="2400" dirty="0">
                <a:latin typeface="Times New Roman"/>
                <a:cs typeface="Times New Roman"/>
              </a:rPr>
              <a:t> conduce la </a:t>
            </a:r>
            <a:r>
              <a:rPr lang="en-US" sz="2400" dirty="0" err="1">
                <a:latin typeface="Times New Roman"/>
                <a:cs typeface="Times New Roman"/>
              </a:rPr>
              <a:t>retezări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rapide</a:t>
            </a:r>
            <a:r>
              <a:rPr lang="en-US" sz="2400" dirty="0">
                <a:latin typeface="Times New Roman"/>
                <a:cs typeface="Times New Roman"/>
              </a:rPr>
              <a:t>.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Este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preferabil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fie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examinaţi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întâi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succesorii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despre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care se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crede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putea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fi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cei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buni</a:t>
            </a:r>
            <a:endParaRPr lang="en-US" sz="2400" dirty="0">
              <a:latin typeface="Times New Roman"/>
              <a:cs typeface="Times New Roman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imes New Roman"/>
                <a:cs typeface="Times New Roman"/>
              </a:rPr>
              <a:t>cu “</a:t>
            </a:r>
            <a:r>
              <a:rPr lang="en-US" sz="2400" dirty="0" err="1">
                <a:latin typeface="Times New Roman"/>
                <a:cs typeface="Times New Roman"/>
              </a:rPr>
              <a:t>ordonare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perfectă</a:t>
            </a:r>
            <a:r>
              <a:rPr lang="en-US" sz="2400" dirty="0">
                <a:latin typeface="Times New Roman"/>
                <a:cs typeface="Times New Roman"/>
              </a:rPr>
              <a:t>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>
                <a:latin typeface="Times New Roman"/>
                <a:cs typeface="Times New Roman"/>
              </a:rPr>
              <a:t>complexitatea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timp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poate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scădea</a:t>
            </a:r>
            <a:r>
              <a:rPr lang="en-US" sz="2000" dirty="0">
                <a:latin typeface="Times New Roman"/>
                <a:cs typeface="Times New Roman"/>
              </a:rPr>
              <a:t> la O(</a:t>
            </a:r>
            <a:r>
              <a:rPr lang="en-US" sz="2000" dirty="0" err="1">
                <a:latin typeface="Times New Roman"/>
                <a:cs typeface="Times New Roman"/>
              </a:rPr>
              <a:t>b</a:t>
            </a:r>
            <a:r>
              <a:rPr lang="en-US" sz="2000" baseline="30000" dirty="0" err="1">
                <a:latin typeface="Times New Roman"/>
                <a:cs typeface="Times New Roman"/>
              </a:rPr>
              <a:t>m</a:t>
            </a:r>
            <a:r>
              <a:rPr lang="en-US" sz="2000" baseline="30000" dirty="0">
                <a:latin typeface="Times New Roman"/>
                <a:cs typeface="Times New Roman"/>
              </a:rPr>
              <a:t>/2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>
                <a:latin typeface="Times New Roman"/>
                <a:cs typeface="Times New Roman"/>
              </a:rPr>
              <a:t>algoritmul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poate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rula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</a:t>
            </a:r>
            <a:r>
              <a:rPr lang="en-US" sz="2000" dirty="0">
                <a:latin typeface="Times New Roman"/>
                <a:cs typeface="Times New Roman"/>
              </a:rPr>
              <a:t> o </a:t>
            </a:r>
            <a:r>
              <a:rPr lang="en-US" sz="2000" dirty="0" err="1">
                <a:latin typeface="Times New Roman"/>
                <a:cs typeface="Times New Roman"/>
              </a:rPr>
              <a:t>adâncime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dublă</a:t>
            </a:r>
            <a:endParaRPr lang="en-US" sz="2000" dirty="0">
              <a:latin typeface="Times New Roman"/>
              <a:cs typeface="Times New Roma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>
                <a:latin typeface="Times New Roman"/>
                <a:cs typeface="Times New Roman"/>
              </a:rPr>
              <a:t>căutarea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exhuastivă</a:t>
            </a:r>
            <a:r>
              <a:rPr lang="en-US" sz="2000" dirty="0">
                <a:latin typeface="Times New Roman"/>
                <a:cs typeface="Times New Roman"/>
              </a:rPr>
              <a:t> nu 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totuși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posibilă</a:t>
            </a:r>
            <a:r>
              <a:rPr lang="en-US" sz="2000" dirty="0">
                <a:latin typeface="Times New Roman"/>
                <a:cs typeface="Times New Roman"/>
              </a:rPr>
              <a:t>…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630632" y="4129273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7059131" y="5119872"/>
            <a:ext cx="345353" cy="391157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8202131" y="5119872"/>
            <a:ext cx="342901" cy="391157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13010" y="6415273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16382" y="6415273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87882" y="6415273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7231807" y="4434073"/>
            <a:ext cx="541700" cy="6857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7773507" y="4434073"/>
            <a:ext cx="600074" cy="6857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7231807" y="5511029"/>
            <a:ext cx="24078" cy="9042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8059257" y="5511029"/>
            <a:ext cx="314324" cy="9042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8373581" y="5511029"/>
            <a:ext cx="257176" cy="9042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933051" y="4127964"/>
            <a:ext cx="84058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545033" y="5042364"/>
            <a:ext cx="62864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6765" y="5038924"/>
            <a:ext cx="49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61449" y="5042374"/>
            <a:ext cx="49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19302" y="5065465"/>
            <a:ext cx="9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 10</a:t>
            </a:r>
          </a:p>
        </p:txBody>
      </p:sp>
    </p:spTree>
    <p:extLst>
      <p:ext uri="{BB962C8B-B14F-4D97-AF65-F5344CB8AC3E}">
        <p14:creationId xmlns:p14="http://schemas.microsoft.com/office/powerpoint/2010/main" val="232267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7504" y="116632"/>
                <a:ext cx="8928992" cy="6624736"/>
              </a:xfrm>
            </p:spPr>
            <p:txBody>
              <a:bodyPr anchor="ctr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b="1" u="sng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Consideraţii </a:t>
                </a:r>
                <a:r>
                  <a:rPr lang="en-US" sz="2800" b="1" u="sng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privitoare</a:t>
                </a:r>
                <a:r>
                  <a:rPr lang="en-US" sz="2800" b="1" u="sng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la </a:t>
                </a:r>
                <a:r>
                  <a:rPr lang="en-US" sz="2800" b="1" u="sng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eficienţă</a:t>
                </a:r>
                <a:endParaRPr lang="en-US" sz="2800" b="1" u="sng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 </a:t>
                </a:r>
                <a:endPara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indent="450850" algn="just">
                  <a:lnSpc>
                    <a:spcPct val="120000"/>
                  </a:lnSpc>
                </a:pP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Eficienţa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Algoritmului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Alpha-Beta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depinde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ordinea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care 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sunt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examinaţi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succesorii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Este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preferabil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examinaţi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întâi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succesorii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despre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care se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crede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putea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buni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evident,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acest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lucru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nu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poate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realizat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întregime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Dacă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el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posibil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funcţia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care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ordonează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succesorii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putea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utilizată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pentru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se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juca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un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joc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perfect.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ipoteza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care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această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ordonare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putea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realizată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s-a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arătat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Alpha-Beta nu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trebuie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examineze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pentru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alege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bună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mutare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decât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O(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800" b="1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sz="2800" b="1" i="1" baseline="30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/2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noduri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loc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O(</a:t>
                </a:r>
                <a:r>
                  <a:rPr lang="en-US" sz="2800" b="1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800" b="1" i="1" baseline="30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Algoritmului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Minimax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Aceasta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arată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factorul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ramificare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efectiv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este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𝒃</m:t>
                        </m:r>
                      </m:e>
                    </m:rad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loc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8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jocului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şah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6,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loc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35. Cu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alte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cuvinte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Alpha-Beta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poate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“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privi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înainte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” la o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adâncime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dublă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faţă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Minimax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pentru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găsi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acelaşi</a:t>
                </a:r>
                <a:r>
                  <a:rPr lang="en-US" sz="28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cost.</a:t>
                </a:r>
                <a:endPara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7504" y="116632"/>
                <a:ext cx="8928992" cy="6624736"/>
              </a:xfrm>
              <a:blipFill rotWithShape="1">
                <a:blip r:embed="rId2"/>
                <a:stretch>
                  <a:fillRect l="-1093" r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3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7504" y="116632"/>
                <a:ext cx="8928992" cy="6624736"/>
              </a:xfrm>
            </p:spPr>
            <p:txBody>
              <a:bodyPr anchor="ctr">
                <a:normAutofit lnSpcReduction="10000"/>
              </a:bodyPr>
              <a:lstStyle/>
              <a:p>
                <a:pPr indent="450850" algn="just">
                  <a:lnSpc>
                    <a:spcPct val="12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unei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ordonări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neprevăzute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stărilor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spaţiul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căutare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Alpha-Beta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poate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dubla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adâncimea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spaţiului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căutare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(Nilsson 1980).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Dacă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există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anumită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ordonare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nefavorabilă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nodurilor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acest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u="sng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nu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căuta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mult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decât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Minimax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Prin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urmare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nefavorabil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Alpha-Beta nu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oferi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nici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un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avantaj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comparaţie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cu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căutarea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exhaustivă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tip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minimax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unei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ordonări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favorabile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însă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dacă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notăm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prin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numărul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poziţiilor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căutare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terminale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evaluate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static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către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Minimax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s-a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arătat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bun,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adică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atunci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când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mutarea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puternică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este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prima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luată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consideraţie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Algoritmul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Alpha-Beta nu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va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evalua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mod static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decât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poziţii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practică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o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funcţie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ordonare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relativ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simplă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(cum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fi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încercarea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întâi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capturilor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apoi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ameninţărilor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apoi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mutărilor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înainte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apoi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celor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înapoi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ne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poate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apropia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suficient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mult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rezultatul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obţinut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în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cazul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cel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mai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u="sng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favorabil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7504" y="116632"/>
                <a:ext cx="8928992" cy="6624736"/>
              </a:xfrm>
              <a:blipFill rotWithShape="1">
                <a:blip r:embed="rId2"/>
                <a:stretch>
                  <a:fillRect l="-1093" t="-92" r="-1093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2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Jocul</a:t>
            </a:r>
            <a:r>
              <a:rPr lang="en-US" dirty="0">
                <a:latin typeface="Times New Roman"/>
                <a:cs typeface="Times New Roman"/>
              </a:rPr>
              <a:t> de poker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1" y="5104820"/>
            <a:ext cx="421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vs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parțial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Determinist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vs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stochastic</a:t>
            </a: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7412" y="5092869"/>
            <a:ext cx="421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Parțial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Stochastic</a:t>
            </a: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3" name="Picture 2" descr="Po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4" y="1001058"/>
            <a:ext cx="6593156" cy="39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2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175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Subiect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dat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trecut</a:t>
            </a:r>
            <a:r>
              <a:rPr lang="en-US" dirty="0">
                <a:latin typeface="Times New Roman"/>
                <a:cs typeface="Times New Roman"/>
              </a:rPr>
              <a:t> la </a:t>
            </a:r>
            <a:r>
              <a:rPr lang="en-US" dirty="0" err="1">
                <a:latin typeface="Times New Roman"/>
                <a:cs typeface="Times New Roman"/>
              </a:rPr>
              <a:t>examenul</a:t>
            </a:r>
            <a:r>
              <a:rPr lang="en-US" dirty="0">
                <a:latin typeface="Times New Roman"/>
                <a:cs typeface="Times New Roman"/>
              </a:rPr>
              <a:t> la CTI</a:t>
            </a:r>
          </a:p>
        </p:txBody>
      </p:sp>
      <p:pic>
        <p:nvPicPr>
          <p:cNvPr id="4" name="Picture 3" descr="Screen Shot 2021-01-11 at 10.5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1174750"/>
            <a:ext cx="5905500" cy="1447800"/>
          </a:xfrm>
          <a:prstGeom prst="rect">
            <a:avLst/>
          </a:prstGeom>
        </p:spPr>
      </p:pic>
      <p:pic>
        <p:nvPicPr>
          <p:cNvPr id="7" name="Picture 6" descr="Screen Shot 2021-01-11 at 10.54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4157699"/>
            <a:ext cx="6007100" cy="2476500"/>
          </a:xfrm>
          <a:prstGeom prst="rect">
            <a:avLst/>
          </a:prstGeom>
        </p:spPr>
      </p:pic>
      <p:pic>
        <p:nvPicPr>
          <p:cNvPr id="8" name="Picture 7" descr="Screen Shot 2021-01-11 at 10.55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2901950"/>
            <a:ext cx="5791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3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4a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rezolvare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21-01-11 at 10.5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5" y="1343018"/>
            <a:ext cx="7048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3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4b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enunț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21-01-11 at 10.5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1174750"/>
            <a:ext cx="5905500" cy="1447800"/>
          </a:xfrm>
          <a:prstGeom prst="rect">
            <a:avLst/>
          </a:prstGeom>
        </p:spPr>
      </p:pic>
      <p:pic>
        <p:nvPicPr>
          <p:cNvPr id="7" name="Picture 6" descr="Screen Shot 2021-01-11 at 10.54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4157699"/>
            <a:ext cx="6007100" cy="2476500"/>
          </a:xfrm>
          <a:prstGeom prst="rect">
            <a:avLst/>
          </a:prstGeom>
        </p:spPr>
      </p:pic>
      <p:pic>
        <p:nvPicPr>
          <p:cNvPr id="2" name="Picture 1" descr="Screen Shot 2021-01-11 at 10.55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2774950"/>
            <a:ext cx="5854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63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4b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rezolvare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21-01-11 at 10.5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016000"/>
            <a:ext cx="71374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4c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enunț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21-01-11 at 10.5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1174750"/>
            <a:ext cx="5905500" cy="1447800"/>
          </a:xfrm>
          <a:prstGeom prst="rect">
            <a:avLst/>
          </a:prstGeom>
        </p:spPr>
      </p:pic>
      <p:pic>
        <p:nvPicPr>
          <p:cNvPr id="7" name="Picture 6" descr="Screen Shot 2021-01-11 at 10.54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4402122"/>
            <a:ext cx="6007100" cy="2476500"/>
          </a:xfrm>
          <a:prstGeom prst="rect">
            <a:avLst/>
          </a:prstGeom>
        </p:spPr>
      </p:pic>
      <p:pic>
        <p:nvPicPr>
          <p:cNvPr id="3" name="Picture 2" descr="Screen Shot 2021-01-11 at 10.5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2528086"/>
            <a:ext cx="5867400" cy="482600"/>
          </a:xfrm>
          <a:prstGeom prst="rect">
            <a:avLst/>
          </a:prstGeom>
        </p:spPr>
      </p:pic>
      <p:pic>
        <p:nvPicPr>
          <p:cNvPr id="5" name="Picture 4" descr="Screen Shot 2021-01-11 at 10.56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12" y="2937214"/>
            <a:ext cx="558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140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4c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rezolvare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21-01-11 at 11.0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170670"/>
            <a:ext cx="5884509" cy="2871357"/>
          </a:xfrm>
          <a:prstGeom prst="rect">
            <a:avLst/>
          </a:prstGeom>
        </p:spPr>
      </p:pic>
      <p:pic>
        <p:nvPicPr>
          <p:cNvPr id="8" name="Picture 7" descr="Screen Shot 2021-01-11 at 11.00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88" y="3996779"/>
            <a:ext cx="5947481" cy="28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2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4d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enunț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21-01-11 at 10.5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1174750"/>
            <a:ext cx="5905500" cy="1447800"/>
          </a:xfrm>
          <a:prstGeom prst="rect">
            <a:avLst/>
          </a:prstGeom>
        </p:spPr>
      </p:pic>
      <p:pic>
        <p:nvPicPr>
          <p:cNvPr id="7" name="Picture 6" descr="Screen Shot 2021-01-11 at 10.54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4402122"/>
            <a:ext cx="6007100" cy="2476500"/>
          </a:xfrm>
          <a:prstGeom prst="rect">
            <a:avLst/>
          </a:prstGeom>
        </p:spPr>
      </p:pic>
      <p:pic>
        <p:nvPicPr>
          <p:cNvPr id="2" name="Picture 1" descr="Screen Shot 2021-01-11 at 10.57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7" y="2938108"/>
            <a:ext cx="5778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85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Subiectul</a:t>
            </a:r>
            <a:r>
              <a:rPr lang="en-US" dirty="0">
                <a:latin typeface="Times New Roman"/>
                <a:cs typeface="Times New Roman"/>
              </a:rPr>
              <a:t> 4d </a:t>
            </a:r>
            <a:r>
              <a:rPr lang="mr-IN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rezolvare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21-01-11 at 11.0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98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PAC MAN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1" y="5104820"/>
            <a:ext cx="421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vs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parțial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Determinist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vs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stochastic</a:t>
            </a: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7412" y="5092869"/>
            <a:ext cx="421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Complet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observabil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Stochastic</a:t>
            </a: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8" name="Content Placeholder 3" descr="pacman_gam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14" b="-12114"/>
          <a:stretch>
            <a:fillRect/>
          </a:stretch>
        </p:blipFill>
        <p:spPr>
          <a:xfrm>
            <a:off x="194750" y="611478"/>
            <a:ext cx="8963678" cy="4929678"/>
          </a:xfrm>
        </p:spPr>
      </p:pic>
    </p:spTree>
    <p:extLst>
      <p:ext uri="{BB962C8B-B14F-4D97-AF65-F5344CB8AC3E}">
        <p14:creationId xmlns:p14="http://schemas.microsoft.com/office/powerpoint/2010/main" val="24324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7781"/>
            <a:ext cx="8534400" cy="4729164"/>
          </a:xfrm>
        </p:spPr>
        <p:txBody>
          <a:bodyPr>
            <a:normAutofit/>
          </a:bodyPr>
          <a:lstStyle/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dimensiuni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</a:p>
          <a:p>
            <a:pPr lvl="1" eaLnBrk="1" hangingPunct="1"/>
            <a:r>
              <a:rPr lang="en-US" sz="2400" dirty="0">
                <a:latin typeface="Times New Roman"/>
                <a:cs typeface="Times New Roman"/>
              </a:rPr>
              <a:t>deterministic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stochastic?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unul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doi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mulți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jucători</a:t>
            </a:r>
            <a:r>
              <a:rPr lang="en-US" sz="2400" dirty="0">
                <a:latin typeface="Times New Roman"/>
                <a:cs typeface="Times New Roman"/>
              </a:rPr>
              <a:t>?</a:t>
            </a:r>
          </a:p>
          <a:p>
            <a:pPr lvl="1" eaLnBrk="1" hangingPunct="1"/>
            <a:r>
              <a:rPr lang="en-US" sz="2400" dirty="0" err="1">
                <a:latin typeface="Times New Roman"/>
                <a:cs typeface="Times New Roman"/>
              </a:rPr>
              <a:t>joc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sumă</a:t>
            </a:r>
            <a:r>
              <a:rPr lang="en-US" sz="2400" dirty="0">
                <a:latin typeface="Times New Roman"/>
                <a:cs typeface="Times New Roman"/>
              </a:rPr>
              <a:t> zero?</a:t>
            </a:r>
          </a:p>
          <a:p>
            <a:pPr lvl="1"/>
            <a:r>
              <a:rPr lang="en-US" sz="2400" dirty="0" err="1">
                <a:latin typeface="Times New Roman"/>
                <a:cs typeface="Times New Roman"/>
              </a:rPr>
              <a:t>complet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sau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parțial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observabil</a:t>
            </a:r>
            <a:r>
              <a:rPr lang="en-US" sz="2400" dirty="0">
                <a:latin typeface="Times New Roman"/>
                <a:cs typeface="Times New Roman"/>
              </a:rPr>
              <a:t>? (se </a:t>
            </a:r>
            <a:r>
              <a:rPr lang="en-US" sz="2400" dirty="0" err="1">
                <a:latin typeface="Times New Roman"/>
                <a:cs typeface="Times New Roman"/>
              </a:rPr>
              <a:t>cunoaște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întreaga</a:t>
            </a:r>
            <a:r>
              <a:rPr lang="en-US" sz="2400" dirty="0">
                <a:latin typeface="Times New Roman"/>
                <a:cs typeface="Times New Roman"/>
              </a:rPr>
              <a:t> stare)</a:t>
            </a:r>
          </a:p>
          <a:p>
            <a:pPr lvl="1" eaLnBrk="1" hangingPunct="1"/>
            <a:endParaRPr lang="en-US" sz="2400" dirty="0">
              <a:latin typeface="Times New Roman"/>
              <a:cs typeface="Times New Roman"/>
            </a:endParaRPr>
          </a:p>
          <a:p>
            <a:pPr eaLnBrk="1" hangingPunct="1"/>
            <a:r>
              <a:rPr lang="en-US" sz="2800" dirty="0" err="1">
                <a:latin typeface="Times New Roman"/>
                <a:cs typeface="Times New Roman"/>
              </a:rPr>
              <a:t>vrem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să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găsim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algoritmi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pentru</a:t>
            </a:r>
            <a:r>
              <a:rPr lang="en-US" sz="2800" dirty="0">
                <a:latin typeface="Times New Roman"/>
                <a:cs typeface="Times New Roman"/>
              </a:rPr>
              <a:t> a </a:t>
            </a:r>
            <a:r>
              <a:rPr lang="en-US" sz="2800" dirty="0" err="1">
                <a:latin typeface="Times New Roman"/>
                <a:cs typeface="Times New Roman"/>
              </a:rPr>
              <a:t>calcula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strategie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recomandă</a:t>
            </a:r>
            <a:r>
              <a:rPr lang="en-US" sz="2800" dirty="0">
                <a:latin typeface="Times New Roman"/>
                <a:cs typeface="Times New Roman"/>
              </a:rPr>
              <a:t> o </a:t>
            </a:r>
            <a:r>
              <a:rPr lang="en-US" sz="2800" dirty="0" err="1">
                <a:latin typeface="Times New Roman"/>
                <a:cs typeface="Times New Roman"/>
              </a:rPr>
              <a:t>mutare</a:t>
            </a:r>
            <a:r>
              <a:rPr lang="en-US" sz="2800" dirty="0">
                <a:latin typeface="Times New Roman"/>
                <a:cs typeface="Times New Roman"/>
              </a:rPr>
              <a:t> din </a:t>
            </a:r>
            <a:r>
              <a:rPr lang="en-US" sz="2800" dirty="0" err="1">
                <a:latin typeface="Times New Roman"/>
                <a:cs typeface="Times New Roman"/>
              </a:rPr>
              <a:t>fiecare</a:t>
            </a:r>
            <a:r>
              <a:rPr lang="en-US" sz="2800" dirty="0">
                <a:latin typeface="Times New Roman"/>
                <a:cs typeface="Times New Roman"/>
              </a:rPr>
              <a:t> stare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/>
                <a:cs typeface="Times New Roman"/>
              </a:rPr>
              <a:t>Tipuri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jocuri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35270"/>
              </p:ext>
            </p:extLst>
          </p:nvPr>
        </p:nvGraphicFramePr>
        <p:xfrm>
          <a:off x="4781974" y="1767841"/>
          <a:ext cx="428139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2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sah</a:t>
                      </a:r>
                      <a:r>
                        <a:rPr lang="en-US" dirty="0"/>
                        <a:t>, dame,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table, monopoly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avioane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poker, </a:t>
                      </a:r>
                      <a:r>
                        <a:rPr lang="en-US" dirty="0" err="1"/>
                        <a:t>catan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9704" y="1774369"/>
            <a:ext cx="292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observabil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9705" y="2099877"/>
            <a:ext cx="22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Parțial</a:t>
            </a:r>
            <a:r>
              <a:rPr lang="en-US" dirty="0"/>
              <a:t> </a:t>
            </a:r>
            <a:r>
              <a:rPr lang="en-US" dirty="0" err="1"/>
              <a:t>observabil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2449" y="1376845"/>
            <a:ext cx="180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4573" y="1354095"/>
            <a:ext cx="180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242" y="2603589"/>
            <a:ext cx="2038568" cy="17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340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CEB3A187FE3A4AB3702E696D208065" ma:contentTypeVersion="4" ma:contentTypeDescription="Create a new document." ma:contentTypeScope="" ma:versionID="6e04710b541a679c8aee845d06b77f21">
  <xsd:schema xmlns:xsd="http://www.w3.org/2001/XMLSchema" xmlns:xs="http://www.w3.org/2001/XMLSchema" xmlns:p="http://schemas.microsoft.com/office/2006/metadata/properties" xmlns:ns2="c39a59f1-6792-4231-8816-bb14b52cf5f1" targetNamespace="http://schemas.microsoft.com/office/2006/metadata/properties" ma:root="true" ma:fieldsID="a491c598ef1b35002c0bbf8b9160af04" ns2:_="">
    <xsd:import namespace="c39a59f1-6792-4231-8816-bb14b52cf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a59f1-6792-4231-8816-bb14b52cf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967252-EEC3-4767-AF34-0AD70D5F0B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6E87B5-33DB-4438-94C9-96E19C6D5026}"/>
</file>

<file path=customXml/itemProps3.xml><?xml version="1.0" encoding="utf-8"?>
<ds:datastoreItem xmlns:ds="http://schemas.openxmlformats.org/officeDocument/2006/customXml" ds:itemID="{AA5D3616-7A66-4892-ABD5-F2053CE9D4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34707</TotalTime>
  <Words>5134</Words>
  <Application>Microsoft Macintosh PowerPoint</Application>
  <PresentationFormat>On-screen Show (4:3)</PresentationFormat>
  <Paragraphs>1042</Paragraphs>
  <Slides>77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Calibri</vt:lpstr>
      <vt:lpstr>Cambria Math</vt:lpstr>
      <vt:lpstr>Myriad Pro</vt:lpstr>
      <vt:lpstr>Times New Roman</vt:lpstr>
      <vt:lpstr>Wingdings</vt:lpstr>
      <vt:lpstr>fromPrest</vt:lpstr>
      <vt:lpstr>1_fromPrest</vt:lpstr>
      <vt:lpstr>2_fromPrest</vt:lpstr>
      <vt:lpstr>3_fromPrest</vt:lpstr>
      <vt:lpstr>Office Theme</vt:lpstr>
      <vt:lpstr>Inteligență Artificială</vt:lpstr>
      <vt:lpstr>Cuprinsul cursului de azi</vt:lpstr>
      <vt:lpstr>Jocuri adversariale</vt:lpstr>
      <vt:lpstr>Jocuri</vt:lpstr>
      <vt:lpstr>Tipuri de jocuri</vt:lpstr>
      <vt:lpstr>Jocul de dame</vt:lpstr>
      <vt:lpstr>Jocul de poker</vt:lpstr>
      <vt:lpstr>PAC MAN</vt:lpstr>
      <vt:lpstr>Tipuri de jocuri</vt:lpstr>
      <vt:lpstr>Tipuri de jocuri</vt:lpstr>
      <vt:lpstr>Jocuri cu sumă zero</vt:lpstr>
      <vt:lpstr>PowerPoint Presentation</vt:lpstr>
      <vt:lpstr>PowerPoint Presentation</vt:lpstr>
      <vt:lpstr>PowerPoint Presentation</vt:lpstr>
      <vt:lpstr>PowerPoint Presentation</vt:lpstr>
      <vt:lpstr>Găsirea unei strategii optime</vt:lpstr>
      <vt:lpstr>Arbore de căutare într-un mediu cu un singur agent</vt:lpstr>
      <vt:lpstr>Valoarea unei stări</vt:lpstr>
      <vt:lpstr>Arbore de joc în medii cu doi agenți, deterministic, mutări pe rând </vt:lpstr>
      <vt:lpstr>Valoare MiniMax a unei stări</vt:lpstr>
      <vt:lpstr>Arbore de joc</vt:lpstr>
      <vt:lpstr>Arbore de joc pentru X și 0</vt:lpstr>
      <vt:lpstr>Cuprinsul cursului de azi</vt:lpstr>
      <vt:lpstr>Algoritmul MiniMax pentru căutare adversarială</vt:lpstr>
      <vt:lpstr>Algoritmul MiniMax - descriere</vt:lpstr>
      <vt:lpstr>Algoritmul MiniMax - formalizare</vt:lpstr>
      <vt:lpstr>Implementare MiniMax</vt:lpstr>
      <vt:lpstr>Exemplul MiniMax</vt:lpstr>
      <vt:lpstr>Exemplul MiniMax</vt:lpstr>
      <vt:lpstr>Exemplul MiniMax</vt:lpstr>
      <vt:lpstr>Proprietăți ale algoritmului MiniMax</vt:lpstr>
      <vt:lpstr>Limitări date de resurse ale algoritmului  MiniMax</vt:lpstr>
      <vt:lpstr>Limitări date de resurse</vt:lpstr>
      <vt:lpstr>Influența adâncimii pentru funcția de evaluare</vt:lpstr>
      <vt:lpstr>Funcții de evaluare - șah</vt:lpstr>
      <vt:lpstr>Funcții de evaluare – X și 0</vt:lpstr>
      <vt:lpstr>Funcții de evaluare – X și 0</vt:lpstr>
      <vt:lpstr>Funcții de evaluare – X și 0</vt:lpstr>
      <vt:lpstr>Funcții de evaluare – X și 0</vt:lpstr>
      <vt:lpstr>Cuprinsul cursului de azi</vt:lpstr>
      <vt:lpstr>Retezări (Pruning) în arborele de joc</vt:lpstr>
      <vt:lpstr>Exemplu MiniMax</vt:lpstr>
      <vt:lpstr>Accelerarea algoritmului MiniMax</vt:lpstr>
      <vt:lpstr>Retezare alfa-beta</vt:lpstr>
      <vt:lpstr>PowerPoint Presentation</vt:lpstr>
      <vt:lpstr>Retezare alfa-beta (alfa-beta pruning)</vt:lpstr>
      <vt:lpstr>PowerPoint Presentation</vt:lpstr>
      <vt:lpstr>PowerPoint Presentation</vt:lpstr>
      <vt:lpstr>PowerPoint Presentation</vt:lpstr>
      <vt:lpstr>Implementare Alfa-Beta retezare</vt:lpstr>
      <vt:lpstr>Implementare Alfa-Beta retezare</vt:lpstr>
      <vt:lpstr>Exemplu MiniMax</vt:lpstr>
      <vt:lpstr>Intuiție alfa-beta retezare</vt:lpstr>
      <vt:lpstr>Intuiție alfa-beta retezare</vt:lpstr>
      <vt:lpstr>Intuiție alfa-beta retezare</vt:lpstr>
      <vt:lpstr>Intuiție alfa-beta retezare</vt:lpstr>
      <vt:lpstr>Intuiție alfa-beta retezare</vt:lpstr>
      <vt:lpstr>Intuiție alfa-beta retezare</vt:lpstr>
      <vt:lpstr>Exemplu</vt:lpstr>
      <vt:lpstr>Exemplu</vt:lpstr>
      <vt:lpstr>Exemplu</vt:lpstr>
      <vt:lpstr>Exemplu</vt:lpstr>
      <vt:lpstr>Exemplu</vt:lpstr>
      <vt:lpstr>Exemplu</vt:lpstr>
      <vt:lpstr>Exemplu</vt:lpstr>
      <vt:lpstr>Exemplu</vt:lpstr>
      <vt:lpstr>Proprietățile algoritmului Alpha-Beta Pruning</vt:lpstr>
      <vt:lpstr>PowerPoint Presentation</vt:lpstr>
      <vt:lpstr>PowerPoint Presentation</vt:lpstr>
      <vt:lpstr>Subiect dat în trecut la examenul la CTI</vt:lpstr>
      <vt:lpstr>Subiectul 4a – rezolvare</vt:lpstr>
      <vt:lpstr>Subiectul 4b – enunț</vt:lpstr>
      <vt:lpstr>Subiectul 4b – rezolvare</vt:lpstr>
      <vt:lpstr>Subiectul 4c – enunț</vt:lpstr>
      <vt:lpstr>Subiectul 4c – rezolvare</vt:lpstr>
      <vt:lpstr>Subiectul 4d – enunț</vt:lpstr>
      <vt:lpstr>Subiectul 4d – rezolvare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1153</cp:revision>
  <dcterms:created xsi:type="dcterms:W3CDTF">2014-09-11T11:15:46Z</dcterms:created>
  <dcterms:modified xsi:type="dcterms:W3CDTF">2023-05-04T13:15:58Z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0x010100C4CEB3A187FE3A4AB3702E696D208065</vt:lpwstr>
  </property>
</Properties>
</file>